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63" r:id="rId5"/>
  </p:sldMasterIdLst>
  <p:notesMasterIdLst>
    <p:notesMasterId r:id="rId28"/>
  </p:notesMasterIdLst>
  <p:handoutMasterIdLst>
    <p:handoutMasterId r:id="rId29"/>
  </p:handoutMasterIdLst>
  <p:sldIdLst>
    <p:sldId id="495" r:id="rId6"/>
    <p:sldId id="363" r:id="rId7"/>
    <p:sldId id="484" r:id="rId8"/>
    <p:sldId id="497" r:id="rId9"/>
    <p:sldId id="2521" r:id="rId10"/>
    <p:sldId id="496" r:id="rId11"/>
    <p:sldId id="2535" r:id="rId12"/>
    <p:sldId id="568" r:id="rId13"/>
    <p:sldId id="569" r:id="rId14"/>
    <p:sldId id="570" r:id="rId15"/>
    <p:sldId id="571" r:id="rId16"/>
    <p:sldId id="2534" r:id="rId17"/>
    <p:sldId id="2520" r:id="rId18"/>
    <p:sldId id="520" r:id="rId19"/>
    <p:sldId id="2526" r:id="rId20"/>
    <p:sldId id="2527" r:id="rId21"/>
    <p:sldId id="2525" r:id="rId22"/>
    <p:sldId id="2528" r:id="rId23"/>
    <p:sldId id="573" r:id="rId24"/>
    <p:sldId id="2531" r:id="rId25"/>
    <p:sldId id="2533" r:id="rId26"/>
    <p:sldId id="362"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 Trauma-Informed Approach to Working with Tribes" id="{EF9F94E1-0697-4873-88E7-F2688AE3B9AD}">
          <p14:sldIdLst>
            <p14:sldId id="495"/>
            <p14:sldId id="363"/>
            <p14:sldId id="484"/>
            <p14:sldId id="497"/>
            <p14:sldId id="2521"/>
            <p14:sldId id="496"/>
            <p14:sldId id="2535"/>
            <p14:sldId id="568"/>
            <p14:sldId id="569"/>
            <p14:sldId id="570"/>
            <p14:sldId id="571"/>
            <p14:sldId id="2534"/>
            <p14:sldId id="2520"/>
            <p14:sldId id="520"/>
            <p14:sldId id="2526"/>
            <p14:sldId id="2527"/>
            <p14:sldId id="2525"/>
            <p14:sldId id="2528"/>
            <p14:sldId id="573"/>
            <p14:sldId id="2531"/>
            <p14:sldId id="2533"/>
            <p14:sldId id="362"/>
          </p14:sldIdLst>
        </p14:section>
      </p14:sectionLst>
    </p:ext>
    <p:ext uri="{EFAFB233-063F-42B5-8137-9DF3F51BA10A}">
      <p15:sldGuideLst xmlns:p15="http://schemas.microsoft.com/office/powerpoint/2012/main">
        <p15:guide id="2" pos="2880" userDrawn="1">
          <p15:clr>
            <a:srgbClr val="A4A3A4"/>
          </p15:clr>
        </p15:guide>
        <p15:guide id="3" orient="horz" pos="1620" userDrawn="1">
          <p15:clr>
            <a:srgbClr val="A4A3A4"/>
          </p15:clr>
        </p15:guide>
        <p15:guide id="4" orient="horz" pos="29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BA726-D91A-1082-5C94-9B73E12BD361}" name="Laura Smoak" initials="LVS" userId="Laura Smoak" providerId="None"/>
  <p188:author id="{2A3D80A1-1724-67AA-6B8F-855AA56D2FE4}" name="Gass, Jesse D." initials="JG" userId="S::jgass@ou.edu::b765bead-e9ea-4e83-8172-3b5350ced7cb" providerId="AD"/>
  <p188:author id="{621E31CA-8FEF-D497-6DAC-8E1D3D3E21DA}" name="VanGundy, Sarah" initials="SV" userId="S::svangundy@ou.edu::94de18f3-0e47-490d-b2d1-73f7fb638b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x, Marie M." initials="CMM" lastIdx="10" clrIdx="0">
    <p:extLst>
      <p:ext uri="{19B8F6BF-5375-455C-9EA6-DF929625EA0E}">
        <p15:presenceInfo xmlns:p15="http://schemas.microsoft.com/office/powerpoint/2012/main" userId="S-1-5-21-1649537357-3088869233-2398342928-1003" providerId="AD"/>
      </p:ext>
    </p:extLst>
  </p:cmAuthor>
  <p:cmAuthor id="2" name="Sobottka, Linda" initials="SL" lastIdx="6" clrIdx="1">
    <p:extLst>
      <p:ext uri="{19B8F6BF-5375-455C-9EA6-DF929625EA0E}">
        <p15:presenceInfo xmlns:p15="http://schemas.microsoft.com/office/powerpoint/2012/main" userId="S::lindasobottka@ou.edu::f050faed-aef2-466b-bff2-bbf111f5c0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D0DDED"/>
    <a:srgbClr val="CEDAEA"/>
    <a:srgbClr val="D4E0F0"/>
    <a:srgbClr val="CCDAEB"/>
    <a:srgbClr val="DDE4EE"/>
    <a:srgbClr val="E0DFDA"/>
    <a:srgbClr val="1B5364"/>
    <a:srgbClr val="D1DBE8"/>
    <a:srgbClr val="D4E1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9" autoAdjust="0"/>
    <p:restoredTop sz="86794" autoAdjust="0"/>
  </p:normalViewPr>
  <p:slideViewPr>
    <p:cSldViewPr snapToGrid="0">
      <p:cViewPr varScale="1">
        <p:scale>
          <a:sx n="131" d="100"/>
          <a:sy n="131" d="100"/>
        </p:scale>
        <p:origin x="1272" y="120"/>
      </p:cViewPr>
      <p:guideLst>
        <p:guide pos="2880"/>
        <p:guide orient="horz" pos="1620"/>
        <p:guide orient="horz" pos="2988"/>
      </p:guideLst>
    </p:cSldViewPr>
  </p:slideViewPr>
  <p:outlineViewPr>
    <p:cViewPr>
      <p:scale>
        <a:sx n="33" d="100"/>
        <a:sy n="33" d="100"/>
      </p:scale>
      <p:origin x="0" y="-9212"/>
    </p:cViewPr>
  </p:outlineViewPr>
  <p:notesTextViewPr>
    <p:cViewPr>
      <p:scale>
        <a:sx n="1" d="1"/>
        <a:sy n="1" d="1"/>
      </p:scale>
      <p:origin x="0" y="0"/>
    </p:cViewPr>
  </p:notesTextViewPr>
  <p:sorterViewPr>
    <p:cViewPr>
      <p:scale>
        <a:sx n="100" d="100"/>
        <a:sy n="100" d="100"/>
      </p:scale>
      <p:origin x="0" y="-1776"/>
    </p:cViewPr>
  </p:sorterViewPr>
  <p:notesViewPr>
    <p:cSldViewPr snapToGrid="0">
      <p:cViewPr varScale="1">
        <p:scale>
          <a:sx n="124" d="100"/>
          <a:sy n="124" d="100"/>
        </p:scale>
        <p:origin x="4160" y="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3/20/2023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endParaRPr lang="en-US" sz="1200" b="1"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a:t>
            </a:fld>
            <a:endParaRPr lang="en-US" dirty="0"/>
          </a:p>
        </p:txBody>
      </p:sp>
    </p:spTree>
    <p:extLst>
      <p:ext uri="{BB962C8B-B14F-4D97-AF65-F5344CB8AC3E}">
        <p14:creationId xmlns:p14="http://schemas.microsoft.com/office/powerpoint/2010/main" val="14250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6741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14</a:t>
            </a:fld>
            <a:endParaRPr lang="en-US"/>
          </a:p>
        </p:txBody>
      </p:sp>
    </p:spTree>
    <p:extLst>
      <p:ext uri="{BB962C8B-B14F-4D97-AF65-F5344CB8AC3E}">
        <p14:creationId xmlns:p14="http://schemas.microsoft.com/office/powerpoint/2010/main" val="2775840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15</a:t>
            </a:fld>
            <a:endParaRPr lang="en-US"/>
          </a:p>
        </p:txBody>
      </p:sp>
    </p:spTree>
    <p:extLst>
      <p:ext uri="{BB962C8B-B14F-4D97-AF65-F5344CB8AC3E}">
        <p14:creationId xmlns:p14="http://schemas.microsoft.com/office/powerpoint/2010/main" val="537027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16</a:t>
            </a:fld>
            <a:endParaRPr lang="en-US" dirty="0"/>
          </a:p>
        </p:txBody>
      </p:sp>
    </p:spTree>
    <p:extLst>
      <p:ext uri="{BB962C8B-B14F-4D97-AF65-F5344CB8AC3E}">
        <p14:creationId xmlns:p14="http://schemas.microsoft.com/office/powerpoint/2010/main" val="1040248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17</a:t>
            </a:fld>
            <a:endParaRPr lang="en-US" dirty="0"/>
          </a:p>
        </p:txBody>
      </p:sp>
    </p:spTree>
    <p:extLst>
      <p:ext uri="{BB962C8B-B14F-4D97-AF65-F5344CB8AC3E}">
        <p14:creationId xmlns:p14="http://schemas.microsoft.com/office/powerpoint/2010/main" val="3174158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18</a:t>
            </a:fld>
            <a:endParaRPr lang="en-US" dirty="0"/>
          </a:p>
        </p:txBody>
      </p:sp>
    </p:spTree>
    <p:extLst>
      <p:ext uri="{BB962C8B-B14F-4D97-AF65-F5344CB8AC3E}">
        <p14:creationId xmlns:p14="http://schemas.microsoft.com/office/powerpoint/2010/main" val="3626865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19</a:t>
            </a:fld>
            <a:endParaRPr lang="en-US" dirty="0"/>
          </a:p>
        </p:txBody>
      </p:sp>
    </p:spTree>
    <p:extLst>
      <p:ext uri="{BB962C8B-B14F-4D97-AF65-F5344CB8AC3E}">
        <p14:creationId xmlns:p14="http://schemas.microsoft.com/office/powerpoint/2010/main" val="2101959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p:txBody>
      </p:sp>
      <p:sp>
        <p:nvSpPr>
          <p:cNvPr id="4" name="Slide Number Placeholder 3"/>
          <p:cNvSpPr>
            <a:spLocks noGrp="1"/>
          </p:cNvSpPr>
          <p:nvPr>
            <p:ph type="sldNum" sz="quarter" idx="5"/>
          </p:nvPr>
        </p:nvSpPr>
        <p:spPr/>
        <p:txBody>
          <a:bodyPr/>
          <a:lstStyle/>
          <a:p>
            <a:fld id="{824A558B-E4E9-A94A-B9C1-029E46A76ABA}" type="slidenum">
              <a:rPr lang="en-US" smtClean="0"/>
              <a:t>20</a:t>
            </a:fld>
            <a:endParaRPr lang="en-US"/>
          </a:p>
        </p:txBody>
      </p:sp>
    </p:spTree>
    <p:extLst>
      <p:ext uri="{BB962C8B-B14F-4D97-AF65-F5344CB8AC3E}">
        <p14:creationId xmlns:p14="http://schemas.microsoft.com/office/powerpoint/2010/main" val="625590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21</a:t>
            </a:fld>
            <a:endParaRPr lang="en-US"/>
          </a:p>
        </p:txBody>
      </p:sp>
    </p:spTree>
    <p:extLst>
      <p:ext uri="{BB962C8B-B14F-4D97-AF65-F5344CB8AC3E}">
        <p14:creationId xmlns:p14="http://schemas.microsoft.com/office/powerpoint/2010/main" val="1199608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22</a:t>
            </a:fld>
            <a:endParaRPr lang="en-US"/>
          </a:p>
        </p:txBody>
      </p:sp>
    </p:spTree>
    <p:extLst>
      <p:ext uri="{BB962C8B-B14F-4D97-AF65-F5344CB8AC3E}">
        <p14:creationId xmlns:p14="http://schemas.microsoft.com/office/powerpoint/2010/main" val="94372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a:t>
            </a:fld>
            <a:endParaRPr lang="en-US" dirty="0"/>
          </a:p>
        </p:txBody>
      </p:sp>
    </p:spTree>
    <p:extLst>
      <p:ext uri="{BB962C8B-B14F-4D97-AF65-F5344CB8AC3E}">
        <p14:creationId xmlns:p14="http://schemas.microsoft.com/office/powerpoint/2010/main" val="34732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None/>
            </a:pPr>
            <a:endParaRPr lang="en-US" sz="1200" b="1" dirty="0">
              <a:solidFill>
                <a:srgbClr val="FF0000"/>
              </a:solidFill>
              <a:latin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b="1" dirty="0">
              <a:solidFill>
                <a:srgbClr val="FF0000"/>
              </a:solidFill>
              <a:latin typeface="Times New Roman" panose="02020603050405020304" pitchFamily="18" charset="0"/>
              <a:cs typeface="Times New Roman" panose="02020603050405020304" pitchFamily="18" charset="0"/>
            </a:endParaRPr>
          </a:p>
          <a:p>
            <a:pPr marL="228600" marR="0" indent="-228600">
              <a:spcBef>
                <a:spcPts val="0"/>
              </a:spcBef>
              <a:spcAft>
                <a:spcPts val="0"/>
              </a:spcAft>
              <a:buAutoNum type="arabicParenR"/>
            </a:pPr>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 recognize the role of historical, generational, and intergenerational trauma in terms of connecting organizations, providers and professionals to a healthy way of connecting and understanding clients.</a:t>
            </a:r>
          </a:p>
          <a:p>
            <a:pPr marL="228600" marR="0" indent="-228600">
              <a:spcBef>
                <a:spcPts val="0"/>
              </a:spcBef>
              <a:spcAft>
                <a:spcPts val="0"/>
              </a:spcAft>
              <a:buAutoNum type="arabicParenR"/>
            </a:pPr>
            <a:endPar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How to promote safe spaces, and healthy indigenous leadership, connection and support within a health organization </a:t>
            </a:r>
          </a:p>
          <a:p>
            <a:pPr marL="0" marR="0" indent="0">
              <a:spcBef>
                <a:spcPts val="0"/>
              </a:spcBef>
              <a:spcAft>
                <a:spcPts val="0"/>
              </a:spcAft>
              <a:buNone/>
            </a:pPr>
            <a:endParaRPr 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fontAlgn="base">
              <a:spcBef>
                <a:spcPts val="0"/>
              </a:spcBef>
              <a:buSzPts val="1000"/>
              <a:buNone/>
              <a:tabLst>
                <a:tab pos="457200" algn="l"/>
              </a:tabLst>
            </a:pPr>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To emphasize the importance of recognizing our own experiences, and our individual body, during times of crisis while working with clients. Within our organization (self-Care) </a:t>
            </a:r>
          </a:p>
          <a:p>
            <a:pPr marL="0" indent="0" fontAlgn="base">
              <a:spcBef>
                <a:spcPts val="0"/>
              </a:spcBef>
              <a:buSzPts val="1000"/>
              <a:buNone/>
              <a:tabLst>
                <a:tab pos="457200" algn="l"/>
              </a:tabLst>
            </a:pPr>
            <a:endPar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fontAlgn="base">
              <a:spcBef>
                <a:spcPts val="0"/>
              </a:spcBef>
              <a:buSzPts val="1000"/>
              <a:buNone/>
              <a:tabLst>
                <a:tab pos="457200" algn="l"/>
              </a:tabLst>
            </a:pPr>
            <a:r>
              <a:rPr lang="en-US" sz="1200" b="1" dirty="0">
                <a:solidFill>
                  <a:srgbClr val="000000"/>
                </a:solidFill>
                <a:latin typeface="Times New Roman" panose="02020603050405020304" pitchFamily="18" charset="0"/>
                <a:cs typeface="Times New Roman" panose="02020603050405020304" pitchFamily="18" charset="0"/>
              </a:rPr>
              <a:t>4) Participants will also be able to complete a suicide safe care pathway</a:t>
            </a:r>
          </a:p>
          <a:p>
            <a:pPr marL="0" indent="0" fontAlgn="base">
              <a:spcBef>
                <a:spcPts val="0"/>
              </a:spcBef>
              <a:buSzPts val="1000"/>
              <a:buNone/>
              <a:tabLst>
                <a:tab pos="457200" algn="l"/>
              </a:tabLst>
            </a:pPr>
            <a:r>
              <a:rPr lang="en-US" sz="1200" b="1" dirty="0">
                <a:solidFill>
                  <a:srgbClr val="000000"/>
                </a:solidFill>
                <a:latin typeface="Times New Roman" panose="02020603050405020304" pitchFamily="18" charset="0"/>
                <a:cs typeface="Times New Roman" panose="02020603050405020304" pitchFamily="18" charset="0"/>
              </a:rPr>
              <a:t>		-	universal depression screens </a:t>
            </a:r>
          </a:p>
          <a:p>
            <a:pPr marL="0" indent="0" fontAlgn="base">
              <a:spcBef>
                <a:spcPts val="0"/>
              </a:spcBef>
              <a:buSzPts val="1000"/>
              <a:buNone/>
              <a:tabLst>
                <a:tab pos="457200" algn="l"/>
              </a:tabLst>
            </a:pPr>
            <a:r>
              <a:rPr lang="en-US" sz="1200" b="1" dirty="0">
                <a:solidFill>
                  <a:srgbClr val="FF0000"/>
                </a:solidFill>
                <a:latin typeface="Times New Roman" panose="02020603050405020304" pitchFamily="18" charset="0"/>
                <a:cs typeface="Times New Roman" panose="02020603050405020304" pitchFamily="18" charset="0"/>
              </a:rPr>
              <a:t>		- 	culturally appropriate suicide risk assessment,</a:t>
            </a:r>
          </a:p>
          <a:p>
            <a:pPr marL="0" indent="0" fontAlgn="base">
              <a:spcBef>
                <a:spcPts val="0"/>
              </a:spcBef>
              <a:buSzPts val="1000"/>
              <a:buNone/>
              <a:tabLst>
                <a:tab pos="457200" algn="l"/>
              </a:tabLst>
            </a:pPr>
            <a:r>
              <a:rPr lang="en-US" sz="1200" b="1" dirty="0">
                <a:solidFill>
                  <a:srgbClr val="FF0000"/>
                </a:solidFill>
                <a:latin typeface="Times New Roman" panose="02020603050405020304" pitchFamily="18" charset="0"/>
                <a:cs typeface="Times New Roman" panose="02020603050405020304" pitchFamily="18" charset="0"/>
              </a:rPr>
              <a:t>		- 	</a:t>
            </a:r>
            <a:r>
              <a:rPr lang="en-US" sz="1200" b="1" dirty="0">
                <a:solidFill>
                  <a:srgbClr val="000000"/>
                </a:solidFill>
                <a:latin typeface="Times New Roman" panose="02020603050405020304" pitchFamily="18" charset="0"/>
                <a:cs typeface="Times New Roman" panose="02020603050405020304" pitchFamily="18" charset="0"/>
              </a:rPr>
              <a:t>safety plan. That fits the clients and community </a:t>
            </a:r>
          </a:p>
          <a:p>
            <a:pPr marL="0" indent="0" fontAlgn="base">
              <a:spcBef>
                <a:spcPts val="0"/>
              </a:spcBef>
              <a:buSzPts val="1000"/>
              <a:buNone/>
              <a:tabLst>
                <a:tab pos="457200" algn="l"/>
              </a:tabLst>
            </a:pPr>
            <a:r>
              <a:rPr lang="en-US" sz="1200" b="1" dirty="0">
                <a:solidFill>
                  <a:srgbClr val="000000"/>
                </a:solidFill>
                <a:latin typeface="Times New Roman" panose="02020603050405020304" pitchFamily="18" charset="0"/>
                <a:cs typeface="Times New Roman" panose="02020603050405020304" pitchFamily="18" charset="0"/>
              </a:rPr>
              <a:t>		-	Treat, Transfer and Engage Model </a:t>
            </a:r>
          </a:p>
          <a:p>
            <a:pPr marL="0" indent="0" fontAlgn="base">
              <a:spcBef>
                <a:spcPts val="0"/>
              </a:spcBef>
              <a:buSzPts val="1000"/>
              <a:buNone/>
              <a:tabLst>
                <a:tab pos="457200" algn="l"/>
              </a:tabLst>
            </a:pPr>
            <a:r>
              <a:rPr lang="en-US" sz="1200" b="1" dirty="0">
                <a:solidFill>
                  <a:srgbClr val="000000"/>
                </a:solidFill>
                <a:latin typeface="Times New Roman" panose="02020603050405020304" pitchFamily="18" charset="0"/>
                <a:cs typeface="Times New Roman" panose="02020603050405020304" pitchFamily="18" charset="0"/>
              </a:rPr>
              <a:t>		-  	After care, </a:t>
            </a:r>
            <a:r>
              <a:rPr lang="en-US" sz="1200" b="1" dirty="0" err="1">
                <a:solidFill>
                  <a:srgbClr val="000000"/>
                </a:solidFill>
                <a:latin typeface="Times New Roman" panose="02020603050405020304" pitchFamily="18" charset="0"/>
                <a:cs typeface="Times New Roman" panose="02020603050405020304" pitchFamily="18" charset="0"/>
              </a:rPr>
              <a:t>postvevntion</a:t>
            </a:r>
            <a:r>
              <a:rPr lang="en-US" sz="1200" b="1" dirty="0">
                <a:solidFill>
                  <a:srgbClr val="000000"/>
                </a:solidFill>
                <a:latin typeface="Times New Roman" panose="02020603050405020304" pitchFamily="18" charset="0"/>
                <a:cs typeface="Times New Roman" panose="02020603050405020304" pitchFamily="18" charset="0"/>
              </a:rPr>
              <a:t>, Wrap-around services </a:t>
            </a:r>
          </a:p>
          <a:p>
            <a:pPr marL="0" indent="0" fontAlgn="base">
              <a:spcBef>
                <a:spcPts val="0"/>
              </a:spcBef>
              <a:buSzPts val="1000"/>
              <a:buNone/>
              <a:tabLst>
                <a:tab pos="457200" algn="l"/>
              </a:tabLst>
            </a:pPr>
            <a:endParaRPr lang="en-US" sz="1200" b="1" dirty="0">
              <a:solidFill>
                <a:srgbClr val="000000"/>
              </a:solidFill>
              <a:latin typeface="Times New Roman" panose="02020603050405020304" pitchFamily="18" charset="0"/>
              <a:cs typeface="Times New Roman" panose="02020603050405020304" pitchFamily="18" charset="0"/>
            </a:endParaRPr>
          </a:p>
          <a:p>
            <a:pPr marL="0" indent="0" fontAlgn="base">
              <a:spcBef>
                <a:spcPts val="0"/>
              </a:spcBef>
              <a:buSzPts val="1000"/>
              <a:buNone/>
              <a:tabLst>
                <a:tab pos="457200" algn="l"/>
              </a:tabLst>
            </a:pPr>
            <a:r>
              <a:rPr lang="en-US" sz="1200" b="1" dirty="0">
                <a:solidFill>
                  <a:srgbClr val="FF0000"/>
                </a:solidFill>
                <a:latin typeface="Times New Roman" panose="02020603050405020304" pitchFamily="18" charset="0"/>
                <a:cs typeface="Times New Roman" panose="02020603050405020304" pitchFamily="18" charset="0"/>
              </a:rPr>
              <a:t>7) participants will know the questions to ask concerning lethal means counseling and safe storage of firearms and medications.</a:t>
            </a:r>
            <a:endPar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617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are going to start off by creating a safe place. Prayer, Connections and grounding. </a:t>
            </a:r>
          </a:p>
          <a:p>
            <a:pPr marL="171450" indent="-171450">
              <a:buFont typeface="Arial" panose="020B0604020202020204" pitchFamily="34" charset="0"/>
              <a:buChar char="•"/>
            </a:pPr>
            <a:r>
              <a:rPr lang="en-US" dirty="0"/>
              <a:t>And training norms. </a:t>
            </a:r>
          </a:p>
          <a:p>
            <a:pPr marL="171450" indent="-171450">
              <a:buFont typeface="Arial" panose="020B0604020202020204" pitchFamily="34" charset="0"/>
              <a:buChar char="•"/>
            </a:pPr>
            <a:r>
              <a:rPr lang="en-US" dirty="0"/>
              <a:t>Then we are going to start off by talking a little about Trauma, why its important to understand trauma and what that looks like in Indigenous communities.</a:t>
            </a:r>
          </a:p>
          <a:p>
            <a:pPr marL="171450" indent="-171450">
              <a:buFont typeface="Arial" panose="020B0604020202020204" pitchFamily="34" charset="0"/>
              <a:buChar char="•"/>
            </a:pPr>
            <a:r>
              <a:rPr lang="en-US" dirty="0"/>
              <a:t> Then will look at national, Montana and Native American population data because it paints us a picture of the issue of suicide.  </a:t>
            </a:r>
          </a:p>
          <a:p>
            <a:pPr marL="171450" indent="-171450">
              <a:buFont typeface="Arial" panose="020B0604020202020204" pitchFamily="34" charset="0"/>
              <a:buChar char="•"/>
            </a:pPr>
            <a:r>
              <a:rPr lang="en-US" dirty="0"/>
              <a:t>We will talk about warning signs, risk factors, protective factors and then tools specific to health care providers.  We will finish with identifying crisis resources.</a:t>
            </a:r>
          </a:p>
          <a:p>
            <a:pPr marL="171450" indent="-171450">
              <a:buFont typeface="Arial" panose="020B0604020202020204" pitchFamily="34" charset="0"/>
              <a:buChar char="•"/>
            </a:pPr>
            <a:r>
              <a:rPr lang="en-US" dirty="0"/>
              <a:t>Our goal is to provide tools that can be used immediately following this training.</a:t>
            </a:r>
          </a:p>
          <a:p>
            <a:pPr marL="171450" indent="-171450">
              <a:buFont typeface="Arial" panose="020B0604020202020204" pitchFamily="34" charset="0"/>
              <a:buChar char="•"/>
            </a:pPr>
            <a:r>
              <a:rPr lang="en-US" dirty="0"/>
              <a:t>A point of emphasis is that studies have supported using Suicide Safe Care when the </a:t>
            </a:r>
            <a:r>
              <a:rPr lang="en-US" b="1" u="sng" dirty="0"/>
              <a:t>sequence of interventions </a:t>
            </a:r>
            <a:r>
              <a:rPr lang="en-US" dirty="0"/>
              <a:t>are used.  1) depression screening, 2) suicide risk assessment, 3) safety planning, 4) lethal means counseling, and 5) follow-up contact.  IT’S MORE THAN JUST SCREENING AND ASSESSMENT.</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2921303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89573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Well trained supervisors, leaders, CEO’s and admins always focus on the goal of meeting the needs of those they serve by providing excellent supervision to those they supervise</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380269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271194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11</a:t>
            </a:fld>
            <a:endParaRPr lang="en-US"/>
          </a:p>
        </p:txBody>
      </p:sp>
    </p:spTree>
    <p:extLst>
      <p:ext uri="{BB962C8B-B14F-4D97-AF65-F5344CB8AC3E}">
        <p14:creationId xmlns:p14="http://schemas.microsoft.com/office/powerpoint/2010/main" val="53097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3619368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sp>
        <p:nvSpPr>
          <p:cNvPr id="4" name="Rectangle 3"/>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pic>
        <p:nvPicPr>
          <p:cNvPr id="5" name="Picture 4"/>
          <p:cNvPicPr>
            <a:picLocks noChangeAspect="1"/>
          </p:cNvPicPr>
          <p:nvPr userDrawn="1"/>
        </p:nvPicPr>
        <p:blipFill>
          <a:blip r:embed="rId2"/>
          <a:stretch>
            <a:fillRect/>
          </a:stretch>
        </p:blipFill>
        <p:spPr>
          <a:xfrm>
            <a:off x="7198521" y="4623783"/>
            <a:ext cx="1402811" cy="34402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7"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a:latin typeface="Calibri Light" charset="0"/>
                <a:ea typeface="Calibri Light" charset="0"/>
                <a:cs typeface="Calibri Light" charset="0"/>
              </a:rPr>
              <a:t>@SPRCtweets</a:t>
            </a:r>
          </a:p>
        </p:txBody>
      </p:sp>
      <p:grpSp>
        <p:nvGrpSpPr>
          <p:cNvPr id="9" name="Group 8"/>
          <p:cNvGrpSpPr/>
          <p:nvPr userDrawn="1"/>
        </p:nvGrpSpPr>
        <p:grpSpPr>
          <a:xfrm>
            <a:off x="466087" y="4659704"/>
            <a:ext cx="334085" cy="334172"/>
            <a:chOff x="451788" y="4691237"/>
            <a:chExt cx="334085" cy="334172"/>
          </a:xfrm>
        </p:grpSpPr>
        <p:sp>
          <p:nvSpPr>
            <p:cNvPr id="10" name="Oval 9"/>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11"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spTree>
    <p:extLst>
      <p:ext uri="{BB962C8B-B14F-4D97-AF65-F5344CB8AC3E}">
        <p14:creationId xmlns:p14="http://schemas.microsoft.com/office/powerpoint/2010/main" val="388307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902134"/>
            <a:ext cx="3752965" cy="2763533"/>
          </a:xfrm>
        </p:spPr>
        <p:txBody>
          <a:bodyPr numCol="1">
            <a:noAutofit/>
          </a:bodyPr>
          <a:lstStyle>
            <a:lvl1pPr marL="285737" indent="-285737">
              <a:buClr>
                <a:schemeClr val="accent1"/>
              </a:buClr>
              <a:buFont typeface="Arial"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hasCustomPrompt="1"/>
          </p:nvPr>
        </p:nvSpPr>
        <p:spPr>
          <a:xfrm>
            <a:off x="374653" y="234120"/>
            <a:ext cx="6366119" cy="863114"/>
          </a:xfrm>
        </p:spPr>
        <p:txBody>
          <a:bodyPr wrap="none" anchor="t" anchorCtr="0">
            <a:noAutofit/>
          </a:bodyPr>
          <a:lstStyle>
            <a:lvl1pPr>
              <a:defRPr sz="2400" b="1" baseline="0">
                <a:solidFill>
                  <a:schemeClr val="tx1"/>
                </a:solidFill>
              </a:defRPr>
            </a:lvl1pPr>
          </a:lstStyle>
          <a:p>
            <a:r>
              <a:rPr lang="en-US"/>
              <a:t>Two column with key word or sentence</a:t>
            </a:r>
            <a:br>
              <a:rPr lang="en-US"/>
            </a:br>
            <a:r>
              <a:rPr lang="en-US"/>
              <a:t>emphasis in green</a:t>
            </a:r>
          </a:p>
        </p:txBody>
      </p:sp>
      <p:cxnSp>
        <p:nvCxnSpPr>
          <p:cNvPr id="13" name="Straight Connector 12"/>
          <p:cNvCxnSpPr/>
          <p:nvPr userDrawn="1"/>
        </p:nvCxnSpPr>
        <p:spPr>
          <a:xfrm>
            <a:off x="457204"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4789969"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8" name="Content Placeholder 7"/>
          <p:cNvSpPr>
            <a:spLocks noGrp="1"/>
          </p:cNvSpPr>
          <p:nvPr>
            <p:ph sz="quarter" idx="11"/>
          </p:nvPr>
        </p:nvSpPr>
        <p:spPr>
          <a:xfrm>
            <a:off x="4797425" y="1902131"/>
            <a:ext cx="3662955" cy="2693685"/>
          </a:xfrm>
        </p:spPr>
        <p:txBody>
          <a:bodyPr/>
          <a:lstStyle>
            <a:lvl1pPr marL="285737" indent="-285737">
              <a:buFont typeface="Arial" charset="0"/>
              <a:buChar cha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74649" y="1510162"/>
            <a:ext cx="3752851"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Edit Master text styles</a:t>
            </a:r>
          </a:p>
        </p:txBody>
      </p:sp>
      <p:sp>
        <p:nvSpPr>
          <p:cNvPr id="18" name="Text Placeholder 16"/>
          <p:cNvSpPr>
            <a:spLocks noGrp="1"/>
          </p:cNvSpPr>
          <p:nvPr>
            <p:ph type="body" sz="quarter" idx="13"/>
          </p:nvPr>
        </p:nvSpPr>
        <p:spPr>
          <a:xfrm>
            <a:off x="4797425" y="1515619"/>
            <a:ext cx="3662955"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Edit Master text styles</a:t>
            </a:r>
          </a:p>
        </p:txBody>
      </p:sp>
      <p:sp>
        <p:nvSpPr>
          <p:cNvPr id="9" name="Footer Placeholder 8"/>
          <p:cNvSpPr>
            <a:spLocks noGrp="1"/>
          </p:cNvSpPr>
          <p:nvPr>
            <p:ph type="ftr" sz="quarter" idx="14"/>
          </p:nvPr>
        </p:nvSpPr>
        <p:spPr>
          <a:xfrm>
            <a:off x="5568291" y="4778155"/>
            <a:ext cx="3050303" cy="217597"/>
          </a:xfrm>
        </p:spPr>
        <p:txBody>
          <a:bodyPr/>
          <a:lstStyle>
            <a:lvl1pPr algn="r">
              <a:defRPr/>
            </a:lvl1pPr>
          </a:lstStyle>
          <a:p>
            <a:r>
              <a:rPr lang="en-US"/>
              <a:t>A Trauma Informed Approach to Working with Tribes</a:t>
            </a:r>
          </a:p>
        </p:txBody>
      </p:sp>
    </p:spTree>
    <p:extLst>
      <p:ext uri="{BB962C8B-B14F-4D97-AF65-F5344CB8AC3E}">
        <p14:creationId xmlns:p14="http://schemas.microsoft.com/office/powerpoint/2010/main" val="136649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Rectangle 2"/>
          <p:cNvSpPr/>
          <p:nvPr userDrawn="1"/>
        </p:nvSpPr>
        <p:spPr>
          <a:xfrm>
            <a:off x="0" y="2278800"/>
            <a:ext cx="9144000" cy="217708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4"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dirty="0">
                <a:latin typeface="Calibri Light" charset="0"/>
                <a:ea typeface="Calibri Light" charset="0"/>
                <a:cs typeface="Calibri Light" charset="0"/>
              </a:rPr>
              <a:t>@SPRCtweets</a:t>
            </a:r>
          </a:p>
        </p:txBody>
      </p:sp>
      <p:grpSp>
        <p:nvGrpSpPr>
          <p:cNvPr id="5" name="Group 4"/>
          <p:cNvGrpSpPr/>
          <p:nvPr userDrawn="1"/>
        </p:nvGrpSpPr>
        <p:grpSpPr>
          <a:xfrm>
            <a:off x="466087" y="4659704"/>
            <a:ext cx="334085" cy="334172"/>
            <a:chOff x="451788" y="4691237"/>
            <a:chExt cx="334085" cy="334172"/>
          </a:xfrm>
        </p:grpSpPr>
        <p:sp>
          <p:nvSpPr>
            <p:cNvPr id="6" name="Oval 5"/>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7"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cxnSp>
        <p:nvCxnSpPr>
          <p:cNvPr id="8" name="Straight Connector 7"/>
          <p:cNvCxnSpPr/>
          <p:nvPr userDrawn="1"/>
        </p:nvCxnSpPr>
        <p:spPr>
          <a:xfrm>
            <a:off x="466086" y="2304272"/>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7198521" y="4623783"/>
            <a:ext cx="1402811" cy="34402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11" name="Content Placeholder 10">
            <a:extLst>
              <a:ext uri="{FF2B5EF4-FFF2-40B4-BE49-F238E27FC236}">
                <a16:creationId xmlns:a16="http://schemas.microsoft.com/office/drawing/2014/main" id="{4888E3C1-0EA1-4C86-8E43-2D0803F56752}"/>
              </a:ext>
            </a:extLst>
          </p:cNvPr>
          <p:cNvSpPr>
            <a:spLocks noGrp="1"/>
          </p:cNvSpPr>
          <p:nvPr>
            <p:ph sz="quarter" idx="10"/>
          </p:nvPr>
        </p:nvSpPr>
        <p:spPr>
          <a:xfrm>
            <a:off x="1314450" y="257175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89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113697"/>
            <a:ext cx="8540751" cy="3551971"/>
          </a:xfrm>
        </p:spPr>
        <p:txBody>
          <a:bodyPr>
            <a:noAutofit/>
          </a:bodyPr>
          <a:lstStyle>
            <a:lvl1pPr marL="0" indent="0">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03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78706"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07040"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172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p>
        </p:txBody>
      </p:sp>
      <p:sp>
        <p:nvSpPr>
          <p:cNvPr id="8" name="Footer Placeholder 7"/>
          <p:cNvSpPr>
            <a:spLocks noGrp="1"/>
          </p:cNvSpPr>
          <p:nvPr>
            <p:ph type="ftr" sz="quarter" idx="11"/>
          </p:nvPr>
        </p:nvSpPr>
        <p:spPr>
          <a:xfrm>
            <a:off x="5538599" y="4778155"/>
            <a:ext cx="3086100" cy="217597"/>
          </a:xfrm>
        </p:spPr>
        <p:txBody>
          <a:bodyPr/>
          <a:lstStyle>
            <a:lvl1pPr algn="r">
              <a:defRPr/>
            </a:lvl1pPr>
          </a:lstStyle>
          <a:p>
            <a:r>
              <a:rPr lang="en-US"/>
              <a:t>A Trauma Informed Approach to Working with Tribes</a:t>
            </a:r>
          </a:p>
        </p:txBody>
      </p:sp>
    </p:spTree>
    <p:extLst>
      <p:ext uri="{BB962C8B-B14F-4D97-AF65-F5344CB8AC3E}">
        <p14:creationId xmlns:p14="http://schemas.microsoft.com/office/powerpoint/2010/main" val="87781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hoto-quote option">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3" y="1360793"/>
            <a:ext cx="4661895" cy="3304875"/>
          </a:xfrm>
        </p:spPr>
        <p:txBody>
          <a:bodyPr>
            <a:noAutofit/>
          </a:bodyPr>
          <a:lstStyle>
            <a:lvl1pP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endParaRPr lang="en-US" dirty="0"/>
          </a:p>
        </p:txBody>
      </p:sp>
      <p:sp>
        <p:nvSpPr>
          <p:cNvPr id="2" name="Footer Placeholder 1"/>
          <p:cNvSpPr>
            <a:spLocks noGrp="1"/>
          </p:cNvSpPr>
          <p:nvPr>
            <p:ph type="ftr" sz="quarter" idx="11"/>
          </p:nvPr>
        </p:nvSpPr>
        <p:spPr>
          <a:xfrm>
            <a:off x="5575221" y="4778155"/>
            <a:ext cx="3050303" cy="217597"/>
          </a:xfrm>
        </p:spPr>
        <p:txBody>
          <a:bodyPr/>
          <a:lstStyle>
            <a:lvl1pPr algn="r">
              <a:defRPr/>
            </a:lvl1pPr>
          </a:lstStyle>
          <a:p>
            <a:r>
              <a:rPr lang="en-US"/>
              <a:t>A Trauma Informed Approach to Working with Tribes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902134"/>
            <a:ext cx="3752965" cy="2763533"/>
          </a:xfrm>
        </p:spPr>
        <p:txBody>
          <a:bodyPr numCol="1">
            <a:noAutofit/>
          </a:bodyPr>
          <a:lstStyle>
            <a:lvl1pPr marL="285737" indent="-285737">
              <a:buClr>
                <a:schemeClr val="accent1"/>
              </a:buClr>
              <a:buFont typeface="Arial"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hasCustomPrompt="1"/>
          </p:nvPr>
        </p:nvSpPr>
        <p:spPr>
          <a:xfrm>
            <a:off x="374653" y="234120"/>
            <a:ext cx="6366119" cy="863114"/>
          </a:xfrm>
        </p:spPr>
        <p:txBody>
          <a:bodyPr wrap="none" anchor="t" anchorCtr="0">
            <a:noAutofit/>
          </a:bodyPr>
          <a:lstStyle>
            <a:lvl1pPr>
              <a:defRPr sz="2400" b="1" baseline="0">
                <a:solidFill>
                  <a:schemeClr val="tx1"/>
                </a:solidFill>
              </a:defRPr>
            </a:lvl1pPr>
          </a:lstStyle>
          <a:p>
            <a:r>
              <a:rPr lang="en-US"/>
              <a:t>Two column with key word or sentence</a:t>
            </a:r>
            <a:br>
              <a:rPr lang="en-US"/>
            </a:br>
            <a:r>
              <a:rPr lang="en-US"/>
              <a:t>emphasis in green</a:t>
            </a:r>
          </a:p>
        </p:txBody>
      </p:sp>
      <p:cxnSp>
        <p:nvCxnSpPr>
          <p:cNvPr id="13" name="Straight Connector 12"/>
          <p:cNvCxnSpPr/>
          <p:nvPr userDrawn="1"/>
        </p:nvCxnSpPr>
        <p:spPr>
          <a:xfrm>
            <a:off x="457204"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4789969"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8" name="Content Placeholder 7"/>
          <p:cNvSpPr>
            <a:spLocks noGrp="1"/>
          </p:cNvSpPr>
          <p:nvPr>
            <p:ph sz="quarter" idx="11"/>
          </p:nvPr>
        </p:nvSpPr>
        <p:spPr>
          <a:xfrm>
            <a:off x="4797425" y="1902131"/>
            <a:ext cx="3662955" cy="2693685"/>
          </a:xfrm>
        </p:spPr>
        <p:txBody>
          <a:bodyPr/>
          <a:lstStyle>
            <a:lvl1pPr marL="285737" indent="-285737">
              <a:buFont typeface="Arial" charset="0"/>
              <a:buChar cha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74649" y="1510162"/>
            <a:ext cx="3752851"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18" name="Text Placeholder 16"/>
          <p:cNvSpPr>
            <a:spLocks noGrp="1"/>
          </p:cNvSpPr>
          <p:nvPr>
            <p:ph type="body" sz="quarter" idx="13"/>
          </p:nvPr>
        </p:nvSpPr>
        <p:spPr>
          <a:xfrm>
            <a:off x="4797425" y="1515619"/>
            <a:ext cx="3662955"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9" name="Footer Placeholder 8"/>
          <p:cNvSpPr>
            <a:spLocks noGrp="1"/>
          </p:cNvSpPr>
          <p:nvPr>
            <p:ph type="ftr" sz="quarter" idx="14"/>
          </p:nvPr>
        </p:nvSpPr>
        <p:spPr>
          <a:xfrm>
            <a:off x="5568291" y="4778155"/>
            <a:ext cx="3050303" cy="217597"/>
          </a:xfrm>
        </p:spPr>
        <p:txBody>
          <a:bodyPr/>
          <a:lstStyle>
            <a:lvl1pPr algn="r">
              <a:defRPr/>
            </a:lvl1pPr>
          </a:lstStyle>
          <a:p>
            <a:r>
              <a:rPr lang="en-US"/>
              <a:t>A Trauma Informed Approach to Working with Tribes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sp>
        <p:nvSpPr>
          <p:cNvPr id="4" name="Rectangle 3"/>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pic>
        <p:nvPicPr>
          <p:cNvPr id="5" name="Picture 4"/>
          <p:cNvPicPr>
            <a:picLocks noChangeAspect="1"/>
          </p:cNvPicPr>
          <p:nvPr userDrawn="1"/>
        </p:nvPicPr>
        <p:blipFill>
          <a:blip r:embed="rId2"/>
          <a:stretch>
            <a:fillRect/>
          </a:stretch>
        </p:blipFill>
        <p:spPr>
          <a:xfrm>
            <a:off x="7198521" y="4623783"/>
            <a:ext cx="1402811" cy="34402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7"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a:latin typeface="Calibri Light" charset="0"/>
                <a:ea typeface="Calibri Light" charset="0"/>
                <a:cs typeface="Calibri Light" charset="0"/>
              </a:rPr>
              <a:t>@SPRCTweets</a:t>
            </a:r>
          </a:p>
        </p:txBody>
      </p:sp>
      <p:grpSp>
        <p:nvGrpSpPr>
          <p:cNvPr id="9" name="Group 8"/>
          <p:cNvGrpSpPr/>
          <p:nvPr userDrawn="1"/>
        </p:nvGrpSpPr>
        <p:grpSpPr>
          <a:xfrm>
            <a:off x="466087" y="4659704"/>
            <a:ext cx="334085" cy="334172"/>
            <a:chOff x="451788" y="4691237"/>
            <a:chExt cx="334085" cy="334172"/>
          </a:xfrm>
        </p:grpSpPr>
        <p:sp>
          <p:nvSpPr>
            <p:cNvPr id="10" name="Oval 9"/>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11"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spTree>
    <p:extLst>
      <p:ext uri="{BB962C8B-B14F-4D97-AF65-F5344CB8AC3E}">
        <p14:creationId xmlns:p14="http://schemas.microsoft.com/office/powerpoint/2010/main" val="280887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Rectangle 2"/>
          <p:cNvSpPr/>
          <p:nvPr userDrawn="1"/>
        </p:nvSpPr>
        <p:spPr>
          <a:xfrm>
            <a:off x="0" y="2278800"/>
            <a:ext cx="9144000" cy="217708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4"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a:latin typeface="Calibri Light" charset="0"/>
                <a:ea typeface="Calibri Light" charset="0"/>
                <a:cs typeface="Calibri Light" charset="0"/>
              </a:rPr>
              <a:t>@SPRCTweets</a:t>
            </a:r>
          </a:p>
        </p:txBody>
      </p:sp>
      <p:grpSp>
        <p:nvGrpSpPr>
          <p:cNvPr id="5" name="Group 4"/>
          <p:cNvGrpSpPr/>
          <p:nvPr userDrawn="1"/>
        </p:nvGrpSpPr>
        <p:grpSpPr>
          <a:xfrm>
            <a:off x="466087" y="4659704"/>
            <a:ext cx="334085" cy="334172"/>
            <a:chOff x="451788" y="4691237"/>
            <a:chExt cx="334085" cy="334172"/>
          </a:xfrm>
        </p:grpSpPr>
        <p:sp>
          <p:nvSpPr>
            <p:cNvPr id="6" name="Oval 5"/>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7"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cxnSp>
        <p:nvCxnSpPr>
          <p:cNvPr id="8" name="Straight Connector 7"/>
          <p:cNvCxnSpPr/>
          <p:nvPr userDrawn="1"/>
        </p:nvCxnSpPr>
        <p:spPr>
          <a:xfrm>
            <a:off x="466086" y="2304272"/>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7198521" y="4623783"/>
            <a:ext cx="1402811" cy="34402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11" name="Content Placeholder 10">
            <a:extLst>
              <a:ext uri="{FF2B5EF4-FFF2-40B4-BE49-F238E27FC236}">
                <a16:creationId xmlns:a16="http://schemas.microsoft.com/office/drawing/2014/main" id="{4888E3C1-0EA1-4C86-8E43-2D0803F56752}"/>
              </a:ext>
            </a:extLst>
          </p:cNvPr>
          <p:cNvSpPr>
            <a:spLocks noGrp="1"/>
          </p:cNvSpPr>
          <p:nvPr>
            <p:ph sz="quarter" idx="10"/>
          </p:nvPr>
        </p:nvSpPr>
        <p:spPr>
          <a:xfrm>
            <a:off x="1314450" y="257175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7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113697"/>
            <a:ext cx="8540751" cy="3551971"/>
          </a:xfrm>
        </p:spPr>
        <p:txBody>
          <a:bodyPr>
            <a:noAutofit/>
          </a:bodyPr>
          <a:lstStyle>
            <a:lvl1pPr marL="0" indent="0">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03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78706"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07040"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172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p>
        </p:txBody>
      </p:sp>
      <p:sp>
        <p:nvSpPr>
          <p:cNvPr id="8" name="Footer Placeholder 7"/>
          <p:cNvSpPr>
            <a:spLocks noGrp="1"/>
          </p:cNvSpPr>
          <p:nvPr>
            <p:ph type="ftr" sz="quarter" idx="11"/>
          </p:nvPr>
        </p:nvSpPr>
        <p:spPr>
          <a:xfrm>
            <a:off x="5538599" y="4778155"/>
            <a:ext cx="3086100" cy="217597"/>
          </a:xfrm>
        </p:spPr>
        <p:txBody>
          <a:bodyPr/>
          <a:lstStyle>
            <a:lvl1pPr algn="r">
              <a:defRPr/>
            </a:lvl1pPr>
          </a:lstStyle>
          <a:p>
            <a:r>
              <a:rPr lang="en-US"/>
              <a:t>A Trauma Informed Approach to Working with Tribes</a:t>
            </a:r>
          </a:p>
        </p:txBody>
      </p:sp>
    </p:spTree>
    <p:extLst>
      <p:ext uri="{BB962C8B-B14F-4D97-AF65-F5344CB8AC3E}">
        <p14:creationId xmlns:p14="http://schemas.microsoft.com/office/powerpoint/2010/main" val="395351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photo-quote option">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3" y="1360793"/>
            <a:ext cx="4661895" cy="3304875"/>
          </a:xfrm>
        </p:spPr>
        <p:txBody>
          <a:bodyPr>
            <a:noAutofit/>
          </a:bodyPr>
          <a:lstStyle>
            <a:lvl1pP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endParaRPr lang="en-US" dirty="0"/>
          </a:p>
        </p:txBody>
      </p:sp>
      <p:sp>
        <p:nvSpPr>
          <p:cNvPr id="2" name="Footer Placeholder 1"/>
          <p:cNvSpPr>
            <a:spLocks noGrp="1"/>
          </p:cNvSpPr>
          <p:nvPr>
            <p:ph type="ftr" sz="quarter" idx="11"/>
          </p:nvPr>
        </p:nvSpPr>
        <p:spPr>
          <a:xfrm>
            <a:off x="5575221" y="4778155"/>
            <a:ext cx="3050303" cy="217597"/>
          </a:xfrm>
        </p:spPr>
        <p:txBody>
          <a:bodyPr/>
          <a:lstStyle>
            <a:lvl1pPr algn="r">
              <a:defRPr/>
            </a:lvl1pPr>
          </a:lstStyle>
          <a:p>
            <a:r>
              <a:rPr lang="en-US"/>
              <a:t>A Trauma Informed Approach to Working with Tribes</a:t>
            </a:r>
          </a:p>
        </p:txBody>
      </p:sp>
    </p:spTree>
    <p:extLst>
      <p:ext uri="{BB962C8B-B14F-4D97-AF65-F5344CB8AC3E}">
        <p14:creationId xmlns:p14="http://schemas.microsoft.com/office/powerpoint/2010/main" val="244658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77486"/>
            <a:ext cx="7772400" cy="45799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85800" y="1286662"/>
            <a:ext cx="7772400" cy="317492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4" name="Footer Placeholder 3"/>
          <p:cNvSpPr>
            <a:spLocks noGrp="1"/>
          </p:cNvSpPr>
          <p:nvPr>
            <p:ph type="ftr" sz="quarter" idx="3"/>
          </p:nvPr>
        </p:nvSpPr>
        <p:spPr>
          <a:xfrm>
            <a:off x="5402035" y="4782312"/>
            <a:ext cx="3086100" cy="219456"/>
          </a:xfrm>
          <a:prstGeom prst="rect">
            <a:avLst/>
          </a:prstGeom>
        </p:spPr>
        <p:txBody>
          <a:bodyPr vert="horz" lIns="91440" tIns="45720" rIns="91440" bIns="45720" rtlCol="0" anchor="ctr"/>
          <a:lstStyle>
            <a:lvl1pPr algn="r">
              <a:defRPr sz="800">
                <a:solidFill>
                  <a:schemeClr val="tx1"/>
                </a:solidFill>
                <a:latin typeface="Calibri" charset="0"/>
                <a:ea typeface="Calibri" charset="0"/>
                <a:cs typeface="Calibri" charset="0"/>
              </a:defRPr>
            </a:lvl1pPr>
          </a:lstStyle>
          <a:p>
            <a:r>
              <a:rPr lang="en-US"/>
              <a:t>A Trauma Informed Approach to Working with Tribes</a:t>
            </a:r>
          </a:p>
        </p:txBody>
      </p:sp>
      <p:sp>
        <p:nvSpPr>
          <p:cNvPr id="5" name="Footer Placeholder 3"/>
          <p:cNvSpPr txBox="1">
            <a:spLocks/>
          </p:cNvSpPr>
          <p:nvPr userDrawn="1"/>
        </p:nvSpPr>
        <p:spPr>
          <a:xfrm>
            <a:off x="381003" y="4776844"/>
            <a:ext cx="3086100" cy="219456"/>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u="sng" err="1">
                <a:solidFill>
                  <a:schemeClr val="tx2"/>
                </a:solidFill>
                <a:latin typeface="Calibri" charset="0"/>
                <a:ea typeface="Calibri" charset="0"/>
                <a:cs typeface="Calibri" charset="0"/>
              </a:rPr>
              <a:t>www.sprc.org</a:t>
            </a:r>
            <a:endParaRPr lang="en-US" sz="800">
              <a:latin typeface="Calibri" charset="0"/>
              <a:ea typeface="Calibri" charset="0"/>
              <a:cs typeface="Calibri" charset="0"/>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60" r:id="rId2"/>
    <p:sldLayoutId id="2147483759" r:id="rId3"/>
    <p:sldLayoutId id="2147483761" r:id="rId4"/>
    <p:sldLayoutId id="214748376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3519" rtl="0" eaLnBrk="1" latinLnBrk="0" hangingPunct="1">
        <a:spcBef>
          <a:spcPct val="0"/>
        </a:spcBef>
        <a:buNone/>
        <a:defRPr sz="2400" b="1" i="0" kern="1200">
          <a:solidFill>
            <a:schemeClr val="tx1"/>
          </a:solidFill>
          <a:latin typeface="Arial" charset="0"/>
          <a:ea typeface="+mj-ea"/>
          <a:cs typeface="Arial" charset="0"/>
        </a:defRPr>
      </a:lvl1pPr>
    </p:titleStyle>
    <p:bodyStyle>
      <a:lvl1pPr marL="228336" indent="-228336" algn="l" defTabSz="453519" rtl="0" eaLnBrk="1" latinLnBrk="0" hangingPunct="1">
        <a:spcBef>
          <a:spcPts val="0"/>
        </a:spcBef>
        <a:spcAft>
          <a:spcPts val="795"/>
        </a:spcAft>
        <a:buClr>
          <a:schemeClr val="accent1"/>
        </a:buClr>
        <a:buFont typeface="Arial" panose="020B0604020202020204" pitchFamily="34"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78706" indent="-228336" algn="l" defTabSz="453519" rtl="0" eaLnBrk="1" latinLnBrk="0" hangingPunct="1">
        <a:spcBef>
          <a:spcPts val="0"/>
        </a:spcBef>
        <a:spcAft>
          <a:spcPts val="795"/>
        </a:spcAft>
        <a:buFont typeface="Arial"/>
        <a:buChar char="–"/>
        <a:defRPr sz="1400" b="0" i="0" kern="1200">
          <a:solidFill>
            <a:schemeClr val="tx1"/>
          </a:solidFill>
          <a:latin typeface="Arial" panose="020B0604020202020204" pitchFamily="34" charset="0"/>
          <a:ea typeface="+mn-ea"/>
          <a:cs typeface="Arial" panose="020B0604020202020204" pitchFamily="34" charset="0"/>
        </a:defRPr>
      </a:lvl2pPr>
      <a:lvl3pPr marL="907040" indent="-228336" algn="l" defTabSz="453519" rtl="0" eaLnBrk="1" latinLnBrk="0" hangingPunct="1">
        <a:spcBef>
          <a:spcPct val="20000"/>
        </a:spcBef>
        <a:buFont typeface="Arial"/>
        <a:buChar char="•"/>
        <a:defRPr sz="1787" b="0" i="0" kern="1200">
          <a:solidFill>
            <a:srgbClr val="6C6463"/>
          </a:solidFill>
          <a:latin typeface="Gill Sans MT"/>
          <a:ea typeface="+mn-ea"/>
          <a:cs typeface="Gill Sans MT"/>
        </a:defRPr>
      </a:lvl3pPr>
      <a:lvl4pPr marL="1136950" indent="-229910" algn="l" defTabSz="453519" rtl="0" eaLnBrk="1" latinLnBrk="0" hangingPunct="1">
        <a:spcBef>
          <a:spcPct val="20000"/>
        </a:spcBef>
        <a:buFont typeface="Arial"/>
        <a:buChar char="–"/>
        <a:defRPr sz="1587" b="0" i="0" kern="1200">
          <a:solidFill>
            <a:srgbClr val="6C6463"/>
          </a:solidFill>
          <a:latin typeface="Gill Sans MT"/>
          <a:ea typeface="+mn-ea"/>
          <a:cs typeface="Gill Sans MT"/>
        </a:defRPr>
      </a:lvl4pPr>
      <a:lvl5pPr marL="1245605" indent="-228336" algn="l" defTabSz="453519" rtl="0" eaLnBrk="1" latinLnBrk="0" hangingPunct="1">
        <a:spcBef>
          <a:spcPct val="20000"/>
        </a:spcBef>
        <a:buFont typeface="Arial"/>
        <a:buChar char="»"/>
        <a:defRPr sz="1389" b="0" i="0" kern="1200">
          <a:solidFill>
            <a:srgbClr val="6C6463"/>
          </a:solidFill>
          <a:latin typeface="Gill Sans MT"/>
          <a:ea typeface="+mn-ea"/>
          <a:cs typeface="Gill Sans MT"/>
        </a:defRPr>
      </a:lvl5pPr>
      <a:lvl6pPr marL="2494358" indent="-226760" algn="l" defTabSz="453519" rtl="0" eaLnBrk="1" latinLnBrk="0" hangingPunct="1">
        <a:spcBef>
          <a:spcPct val="20000"/>
        </a:spcBef>
        <a:buFont typeface="Arial"/>
        <a:buChar char="•"/>
        <a:defRPr sz="1984" kern="1200">
          <a:solidFill>
            <a:schemeClr val="tx1"/>
          </a:solidFill>
          <a:latin typeface="+mn-lt"/>
          <a:ea typeface="+mn-ea"/>
          <a:cs typeface="+mn-cs"/>
        </a:defRPr>
      </a:lvl6pPr>
      <a:lvl7pPr marL="2947880" indent="-226760" algn="l" defTabSz="453519" rtl="0" eaLnBrk="1" latinLnBrk="0" hangingPunct="1">
        <a:spcBef>
          <a:spcPct val="20000"/>
        </a:spcBef>
        <a:buFont typeface="Arial"/>
        <a:buChar char="•"/>
        <a:defRPr sz="1984" kern="1200">
          <a:solidFill>
            <a:schemeClr val="tx1"/>
          </a:solidFill>
          <a:latin typeface="+mn-lt"/>
          <a:ea typeface="+mn-ea"/>
          <a:cs typeface="+mn-cs"/>
        </a:defRPr>
      </a:lvl7pPr>
      <a:lvl8pPr marL="3401398" indent="-226760" algn="l" defTabSz="453519" rtl="0" eaLnBrk="1" latinLnBrk="0" hangingPunct="1">
        <a:spcBef>
          <a:spcPct val="20000"/>
        </a:spcBef>
        <a:buFont typeface="Arial"/>
        <a:buChar char="•"/>
        <a:defRPr sz="1984" kern="1200">
          <a:solidFill>
            <a:schemeClr val="tx1"/>
          </a:solidFill>
          <a:latin typeface="+mn-lt"/>
          <a:ea typeface="+mn-ea"/>
          <a:cs typeface="+mn-cs"/>
        </a:defRPr>
      </a:lvl8pPr>
      <a:lvl9pPr marL="3854918" indent="-226760" algn="l" defTabSz="453519" rtl="0" eaLnBrk="1" latinLnBrk="0" hangingPunct="1">
        <a:spcBef>
          <a:spcPct val="20000"/>
        </a:spcBef>
        <a:buFont typeface="Arial"/>
        <a:buChar char="•"/>
        <a:defRPr sz="1984" kern="1200">
          <a:solidFill>
            <a:schemeClr val="tx1"/>
          </a:solidFill>
          <a:latin typeface="+mn-lt"/>
          <a:ea typeface="+mn-ea"/>
          <a:cs typeface="+mn-cs"/>
        </a:defRPr>
      </a:lvl9pPr>
    </p:bodyStyle>
    <p:otherStyle>
      <a:defPPr>
        <a:defRPr lang="en-US"/>
      </a:defPPr>
      <a:lvl1pPr marL="0" algn="l" defTabSz="453519" rtl="0" eaLnBrk="1" latinLnBrk="0" hangingPunct="1">
        <a:defRPr sz="1787" kern="1200">
          <a:solidFill>
            <a:schemeClr val="tx1"/>
          </a:solidFill>
          <a:latin typeface="+mn-lt"/>
          <a:ea typeface="+mn-ea"/>
          <a:cs typeface="+mn-cs"/>
        </a:defRPr>
      </a:lvl1pPr>
      <a:lvl2pPr marL="453519" algn="l" defTabSz="453519" rtl="0" eaLnBrk="1" latinLnBrk="0" hangingPunct="1">
        <a:defRPr sz="1787" kern="1200">
          <a:solidFill>
            <a:schemeClr val="tx1"/>
          </a:solidFill>
          <a:latin typeface="+mn-lt"/>
          <a:ea typeface="+mn-ea"/>
          <a:cs typeface="+mn-cs"/>
        </a:defRPr>
      </a:lvl2pPr>
      <a:lvl3pPr marL="907040" algn="l" defTabSz="453519" rtl="0" eaLnBrk="1" latinLnBrk="0" hangingPunct="1">
        <a:defRPr sz="1787" kern="1200">
          <a:solidFill>
            <a:schemeClr val="tx1"/>
          </a:solidFill>
          <a:latin typeface="+mn-lt"/>
          <a:ea typeface="+mn-ea"/>
          <a:cs typeface="+mn-cs"/>
        </a:defRPr>
      </a:lvl3pPr>
      <a:lvl4pPr marL="1360559" algn="l" defTabSz="453519" rtl="0" eaLnBrk="1" latinLnBrk="0" hangingPunct="1">
        <a:defRPr sz="1787" kern="1200">
          <a:solidFill>
            <a:schemeClr val="tx1"/>
          </a:solidFill>
          <a:latin typeface="+mn-lt"/>
          <a:ea typeface="+mn-ea"/>
          <a:cs typeface="+mn-cs"/>
        </a:defRPr>
      </a:lvl4pPr>
      <a:lvl5pPr marL="1814080" algn="l" defTabSz="453519" rtl="0" eaLnBrk="1" latinLnBrk="0" hangingPunct="1">
        <a:defRPr sz="1787" kern="1200">
          <a:solidFill>
            <a:schemeClr val="tx1"/>
          </a:solidFill>
          <a:latin typeface="+mn-lt"/>
          <a:ea typeface="+mn-ea"/>
          <a:cs typeface="+mn-cs"/>
        </a:defRPr>
      </a:lvl5pPr>
      <a:lvl6pPr marL="2267598" algn="l" defTabSz="453519" rtl="0" eaLnBrk="1" latinLnBrk="0" hangingPunct="1">
        <a:defRPr sz="1787" kern="1200">
          <a:solidFill>
            <a:schemeClr val="tx1"/>
          </a:solidFill>
          <a:latin typeface="+mn-lt"/>
          <a:ea typeface="+mn-ea"/>
          <a:cs typeface="+mn-cs"/>
        </a:defRPr>
      </a:lvl6pPr>
      <a:lvl7pPr marL="2721119" algn="l" defTabSz="453519" rtl="0" eaLnBrk="1" latinLnBrk="0" hangingPunct="1">
        <a:defRPr sz="1787" kern="1200">
          <a:solidFill>
            <a:schemeClr val="tx1"/>
          </a:solidFill>
          <a:latin typeface="+mn-lt"/>
          <a:ea typeface="+mn-ea"/>
          <a:cs typeface="+mn-cs"/>
        </a:defRPr>
      </a:lvl7pPr>
      <a:lvl8pPr marL="3174639" algn="l" defTabSz="453519" rtl="0" eaLnBrk="1" latinLnBrk="0" hangingPunct="1">
        <a:defRPr sz="1787" kern="1200">
          <a:solidFill>
            <a:schemeClr val="tx1"/>
          </a:solidFill>
          <a:latin typeface="+mn-lt"/>
          <a:ea typeface="+mn-ea"/>
          <a:cs typeface="+mn-cs"/>
        </a:defRPr>
      </a:lvl8pPr>
      <a:lvl9pPr marL="3628157" algn="l" defTabSz="453519" rtl="0" eaLnBrk="1" latinLnBrk="0" hangingPunct="1">
        <a:defRPr sz="1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88" userDrawn="1">
          <p15:clr>
            <a:srgbClr val="F26B43"/>
          </p15:clr>
        </p15:guide>
        <p15:guide id="4" orient="horz" pos="906" userDrawn="1">
          <p15:clr>
            <a:srgbClr val="F26B43"/>
          </p15:clr>
        </p15:guide>
        <p15:guide id="5" orient="horz" pos="252" userDrawn="1">
          <p15:clr>
            <a:srgbClr val="F26B43"/>
          </p15:clr>
        </p15:guide>
        <p15:guide id="6" orient="horz" pos="31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77486"/>
            <a:ext cx="7772400" cy="45799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85800" y="1286662"/>
            <a:ext cx="7772400" cy="317492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4" name="Footer Placeholder 3"/>
          <p:cNvSpPr>
            <a:spLocks noGrp="1"/>
          </p:cNvSpPr>
          <p:nvPr>
            <p:ph type="ftr" sz="quarter" idx="3"/>
          </p:nvPr>
        </p:nvSpPr>
        <p:spPr>
          <a:xfrm>
            <a:off x="5402035" y="4782312"/>
            <a:ext cx="3086100" cy="219456"/>
          </a:xfrm>
          <a:prstGeom prst="rect">
            <a:avLst/>
          </a:prstGeom>
        </p:spPr>
        <p:txBody>
          <a:bodyPr vert="horz" lIns="91440" tIns="45720" rIns="91440" bIns="45720" rtlCol="0" anchor="ctr"/>
          <a:lstStyle>
            <a:lvl1pPr algn="r">
              <a:defRPr sz="800">
                <a:solidFill>
                  <a:schemeClr val="tx1"/>
                </a:solidFill>
                <a:latin typeface="Calibri" charset="0"/>
                <a:ea typeface="Calibri" charset="0"/>
                <a:cs typeface="Calibri" charset="0"/>
              </a:defRPr>
            </a:lvl1pPr>
          </a:lstStyle>
          <a:p>
            <a:r>
              <a:rPr lang="en-US"/>
              <a:t>A Trauma Informed Approach to Working with Tribes</a:t>
            </a:r>
          </a:p>
        </p:txBody>
      </p:sp>
      <p:sp>
        <p:nvSpPr>
          <p:cNvPr id="5" name="Footer Placeholder 3"/>
          <p:cNvSpPr txBox="1">
            <a:spLocks/>
          </p:cNvSpPr>
          <p:nvPr userDrawn="1"/>
        </p:nvSpPr>
        <p:spPr>
          <a:xfrm>
            <a:off x="381003" y="4776844"/>
            <a:ext cx="3086100" cy="219456"/>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u="sng" err="1">
                <a:solidFill>
                  <a:schemeClr val="tx2"/>
                </a:solidFill>
                <a:latin typeface="Calibri" charset="0"/>
                <a:ea typeface="Calibri" charset="0"/>
                <a:cs typeface="Calibri" charset="0"/>
              </a:rPr>
              <a:t>www.sprc.org</a:t>
            </a:r>
            <a:endParaRPr lang="en-US" sz="800">
              <a:latin typeface="Calibri" charset="0"/>
              <a:ea typeface="Calibri" charset="0"/>
              <a:cs typeface="Calibri" charset="0"/>
            </a:endParaRPr>
          </a:p>
        </p:txBody>
      </p:sp>
    </p:spTree>
    <p:extLst>
      <p:ext uri="{BB962C8B-B14F-4D97-AF65-F5344CB8AC3E}">
        <p14:creationId xmlns:p14="http://schemas.microsoft.com/office/powerpoint/2010/main" val="2089878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3519" rtl="0" eaLnBrk="1" latinLnBrk="0" hangingPunct="1">
        <a:spcBef>
          <a:spcPct val="0"/>
        </a:spcBef>
        <a:buNone/>
        <a:defRPr sz="2400" b="1" i="0" kern="1200">
          <a:solidFill>
            <a:schemeClr val="tx1"/>
          </a:solidFill>
          <a:latin typeface="Arial" charset="0"/>
          <a:ea typeface="+mj-ea"/>
          <a:cs typeface="Arial" charset="0"/>
        </a:defRPr>
      </a:lvl1pPr>
    </p:titleStyle>
    <p:bodyStyle>
      <a:lvl1pPr marL="228336" indent="-228336" algn="l" defTabSz="453519" rtl="0" eaLnBrk="1" latinLnBrk="0" hangingPunct="1">
        <a:spcBef>
          <a:spcPts val="0"/>
        </a:spcBef>
        <a:spcAft>
          <a:spcPts val="795"/>
        </a:spcAft>
        <a:buClr>
          <a:schemeClr val="accent1"/>
        </a:buClr>
        <a:buFont typeface="Arial" panose="020B0604020202020204" pitchFamily="34"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78706" indent="-228336" algn="l" defTabSz="453519" rtl="0" eaLnBrk="1" latinLnBrk="0" hangingPunct="1">
        <a:spcBef>
          <a:spcPts val="0"/>
        </a:spcBef>
        <a:spcAft>
          <a:spcPts val="795"/>
        </a:spcAft>
        <a:buFont typeface="Arial"/>
        <a:buChar char="–"/>
        <a:defRPr sz="1400" b="0" i="0" kern="1200">
          <a:solidFill>
            <a:schemeClr val="tx1"/>
          </a:solidFill>
          <a:latin typeface="Arial" panose="020B0604020202020204" pitchFamily="34" charset="0"/>
          <a:ea typeface="+mn-ea"/>
          <a:cs typeface="Arial" panose="020B0604020202020204" pitchFamily="34" charset="0"/>
        </a:defRPr>
      </a:lvl2pPr>
      <a:lvl3pPr marL="907040" indent="-228336" algn="l" defTabSz="453519" rtl="0" eaLnBrk="1" latinLnBrk="0" hangingPunct="1">
        <a:spcBef>
          <a:spcPct val="20000"/>
        </a:spcBef>
        <a:buFont typeface="Arial"/>
        <a:buChar char="•"/>
        <a:defRPr sz="1787" b="0" i="0" kern="1200">
          <a:solidFill>
            <a:srgbClr val="6C6463"/>
          </a:solidFill>
          <a:latin typeface="Gill Sans MT"/>
          <a:ea typeface="+mn-ea"/>
          <a:cs typeface="Gill Sans MT"/>
        </a:defRPr>
      </a:lvl3pPr>
      <a:lvl4pPr marL="1136950" indent="-229910" algn="l" defTabSz="453519" rtl="0" eaLnBrk="1" latinLnBrk="0" hangingPunct="1">
        <a:spcBef>
          <a:spcPct val="20000"/>
        </a:spcBef>
        <a:buFont typeface="Arial"/>
        <a:buChar char="–"/>
        <a:defRPr sz="1587" b="0" i="0" kern="1200">
          <a:solidFill>
            <a:srgbClr val="6C6463"/>
          </a:solidFill>
          <a:latin typeface="Gill Sans MT"/>
          <a:ea typeface="+mn-ea"/>
          <a:cs typeface="Gill Sans MT"/>
        </a:defRPr>
      </a:lvl4pPr>
      <a:lvl5pPr marL="1245605" indent="-228336" algn="l" defTabSz="453519" rtl="0" eaLnBrk="1" latinLnBrk="0" hangingPunct="1">
        <a:spcBef>
          <a:spcPct val="20000"/>
        </a:spcBef>
        <a:buFont typeface="Arial"/>
        <a:buChar char="»"/>
        <a:defRPr sz="1389" b="0" i="0" kern="1200">
          <a:solidFill>
            <a:srgbClr val="6C6463"/>
          </a:solidFill>
          <a:latin typeface="Gill Sans MT"/>
          <a:ea typeface="+mn-ea"/>
          <a:cs typeface="Gill Sans MT"/>
        </a:defRPr>
      </a:lvl5pPr>
      <a:lvl6pPr marL="2494358" indent="-226760" algn="l" defTabSz="453519" rtl="0" eaLnBrk="1" latinLnBrk="0" hangingPunct="1">
        <a:spcBef>
          <a:spcPct val="20000"/>
        </a:spcBef>
        <a:buFont typeface="Arial"/>
        <a:buChar char="•"/>
        <a:defRPr sz="1984" kern="1200">
          <a:solidFill>
            <a:schemeClr val="tx1"/>
          </a:solidFill>
          <a:latin typeface="+mn-lt"/>
          <a:ea typeface="+mn-ea"/>
          <a:cs typeface="+mn-cs"/>
        </a:defRPr>
      </a:lvl6pPr>
      <a:lvl7pPr marL="2947880" indent="-226760" algn="l" defTabSz="453519" rtl="0" eaLnBrk="1" latinLnBrk="0" hangingPunct="1">
        <a:spcBef>
          <a:spcPct val="20000"/>
        </a:spcBef>
        <a:buFont typeface="Arial"/>
        <a:buChar char="•"/>
        <a:defRPr sz="1984" kern="1200">
          <a:solidFill>
            <a:schemeClr val="tx1"/>
          </a:solidFill>
          <a:latin typeface="+mn-lt"/>
          <a:ea typeface="+mn-ea"/>
          <a:cs typeface="+mn-cs"/>
        </a:defRPr>
      </a:lvl7pPr>
      <a:lvl8pPr marL="3401398" indent="-226760" algn="l" defTabSz="453519" rtl="0" eaLnBrk="1" latinLnBrk="0" hangingPunct="1">
        <a:spcBef>
          <a:spcPct val="20000"/>
        </a:spcBef>
        <a:buFont typeface="Arial"/>
        <a:buChar char="•"/>
        <a:defRPr sz="1984" kern="1200">
          <a:solidFill>
            <a:schemeClr val="tx1"/>
          </a:solidFill>
          <a:latin typeface="+mn-lt"/>
          <a:ea typeface="+mn-ea"/>
          <a:cs typeface="+mn-cs"/>
        </a:defRPr>
      </a:lvl8pPr>
      <a:lvl9pPr marL="3854918" indent="-226760" algn="l" defTabSz="453519" rtl="0" eaLnBrk="1" latinLnBrk="0" hangingPunct="1">
        <a:spcBef>
          <a:spcPct val="20000"/>
        </a:spcBef>
        <a:buFont typeface="Arial"/>
        <a:buChar char="•"/>
        <a:defRPr sz="1984" kern="1200">
          <a:solidFill>
            <a:schemeClr val="tx1"/>
          </a:solidFill>
          <a:latin typeface="+mn-lt"/>
          <a:ea typeface="+mn-ea"/>
          <a:cs typeface="+mn-cs"/>
        </a:defRPr>
      </a:lvl9pPr>
    </p:bodyStyle>
    <p:otherStyle>
      <a:defPPr>
        <a:defRPr lang="en-US"/>
      </a:defPPr>
      <a:lvl1pPr marL="0" algn="l" defTabSz="453519" rtl="0" eaLnBrk="1" latinLnBrk="0" hangingPunct="1">
        <a:defRPr sz="1787" kern="1200">
          <a:solidFill>
            <a:schemeClr val="tx1"/>
          </a:solidFill>
          <a:latin typeface="+mn-lt"/>
          <a:ea typeface="+mn-ea"/>
          <a:cs typeface="+mn-cs"/>
        </a:defRPr>
      </a:lvl1pPr>
      <a:lvl2pPr marL="453519" algn="l" defTabSz="453519" rtl="0" eaLnBrk="1" latinLnBrk="0" hangingPunct="1">
        <a:defRPr sz="1787" kern="1200">
          <a:solidFill>
            <a:schemeClr val="tx1"/>
          </a:solidFill>
          <a:latin typeface="+mn-lt"/>
          <a:ea typeface="+mn-ea"/>
          <a:cs typeface="+mn-cs"/>
        </a:defRPr>
      </a:lvl2pPr>
      <a:lvl3pPr marL="907040" algn="l" defTabSz="453519" rtl="0" eaLnBrk="1" latinLnBrk="0" hangingPunct="1">
        <a:defRPr sz="1787" kern="1200">
          <a:solidFill>
            <a:schemeClr val="tx1"/>
          </a:solidFill>
          <a:latin typeface="+mn-lt"/>
          <a:ea typeface="+mn-ea"/>
          <a:cs typeface="+mn-cs"/>
        </a:defRPr>
      </a:lvl3pPr>
      <a:lvl4pPr marL="1360559" algn="l" defTabSz="453519" rtl="0" eaLnBrk="1" latinLnBrk="0" hangingPunct="1">
        <a:defRPr sz="1787" kern="1200">
          <a:solidFill>
            <a:schemeClr val="tx1"/>
          </a:solidFill>
          <a:latin typeface="+mn-lt"/>
          <a:ea typeface="+mn-ea"/>
          <a:cs typeface="+mn-cs"/>
        </a:defRPr>
      </a:lvl4pPr>
      <a:lvl5pPr marL="1814080" algn="l" defTabSz="453519" rtl="0" eaLnBrk="1" latinLnBrk="0" hangingPunct="1">
        <a:defRPr sz="1787" kern="1200">
          <a:solidFill>
            <a:schemeClr val="tx1"/>
          </a:solidFill>
          <a:latin typeface="+mn-lt"/>
          <a:ea typeface="+mn-ea"/>
          <a:cs typeface="+mn-cs"/>
        </a:defRPr>
      </a:lvl5pPr>
      <a:lvl6pPr marL="2267598" algn="l" defTabSz="453519" rtl="0" eaLnBrk="1" latinLnBrk="0" hangingPunct="1">
        <a:defRPr sz="1787" kern="1200">
          <a:solidFill>
            <a:schemeClr val="tx1"/>
          </a:solidFill>
          <a:latin typeface="+mn-lt"/>
          <a:ea typeface="+mn-ea"/>
          <a:cs typeface="+mn-cs"/>
        </a:defRPr>
      </a:lvl6pPr>
      <a:lvl7pPr marL="2721119" algn="l" defTabSz="453519" rtl="0" eaLnBrk="1" latinLnBrk="0" hangingPunct="1">
        <a:defRPr sz="1787" kern="1200">
          <a:solidFill>
            <a:schemeClr val="tx1"/>
          </a:solidFill>
          <a:latin typeface="+mn-lt"/>
          <a:ea typeface="+mn-ea"/>
          <a:cs typeface="+mn-cs"/>
        </a:defRPr>
      </a:lvl7pPr>
      <a:lvl8pPr marL="3174639" algn="l" defTabSz="453519" rtl="0" eaLnBrk="1" latinLnBrk="0" hangingPunct="1">
        <a:defRPr sz="1787" kern="1200">
          <a:solidFill>
            <a:schemeClr val="tx1"/>
          </a:solidFill>
          <a:latin typeface="+mn-lt"/>
          <a:ea typeface="+mn-ea"/>
          <a:cs typeface="+mn-cs"/>
        </a:defRPr>
      </a:lvl8pPr>
      <a:lvl9pPr marL="3628157" algn="l" defTabSz="453519" rtl="0" eaLnBrk="1" latinLnBrk="0" hangingPunct="1">
        <a:defRPr sz="1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orient="horz" pos="906">
          <p15:clr>
            <a:srgbClr val="F26B43"/>
          </p15:clr>
        </p15:guide>
        <p15:guide id="5" orient="horz" pos="252">
          <p15:clr>
            <a:srgbClr val="F26B43"/>
          </p15:clr>
        </p15:guide>
        <p15:guide id="6" orient="horz" pos="31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nctsn.org/" TargetMode="External"/><Relationship Id="rId3" Type="http://schemas.openxmlformats.org/officeDocument/2006/relationships/hyperlink" Target="http://www.sprc.org/" TargetMode="External"/><Relationship Id="rId7" Type="http://schemas.openxmlformats.org/officeDocument/2006/relationships/hyperlink" Target="https://www.wiche.edu/wp-content/uploads/2020/10/SPToolkitAI_Addendum.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prc.org/settings/aian" TargetMode="External"/><Relationship Id="rId5" Type="http://schemas.openxmlformats.org/officeDocument/2006/relationships/hyperlink" Target="https://store.samhsa.gov/product/SAMHSA-s-Concept-of-Trauma-and-Guidance-for-a-Trauma-Informed-Approach/SMA14-4884" TargetMode="External"/><Relationship Id="rId4" Type="http://schemas.openxmlformats.org/officeDocument/2006/relationships/hyperlink" Target="http://www.samhs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Terrance.Lafromboise@mt.gov"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mailto:Dee-Bigfoot@ouhs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BEF1748D-41CF-49F9-8B51-76D267030561}"/>
              </a:ext>
            </a:extLst>
          </p:cNvPr>
          <p:cNvSpPr txBox="1">
            <a:spLocks/>
          </p:cNvSpPr>
          <p:nvPr/>
        </p:nvSpPr>
        <p:spPr>
          <a:xfrm>
            <a:off x="371103" y="983206"/>
            <a:ext cx="7953388" cy="1230904"/>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solidFill>
                  <a:schemeClr val="tx1"/>
                </a:solidFill>
                <a:latin typeface="Arial" panose="020B0604020202020204" pitchFamily="34" charset="0"/>
                <a:cs typeface="Arial" panose="020B0604020202020204" pitchFamily="34" charset="0"/>
              </a:rPr>
              <a:t>Collaborating with Tribal Communities: A Webinar Series </a:t>
            </a:r>
            <a:endParaRPr kumimoji="0" lang="en-US" sz="2200"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endParaRPr>
          </a:p>
          <a:p>
            <a:pPr>
              <a:spcAft>
                <a:spcPts val="0"/>
              </a:spcAft>
            </a:pPr>
            <a:r>
              <a:rPr kumimoji="0" lang="en-US" sz="2200"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Webinar 3: A Trauma-Informed Approach to Working with Tribes</a:t>
            </a:r>
            <a:endParaRPr lang="en-US" sz="2200" dirty="0">
              <a:solidFill>
                <a:schemeClr val="tx1"/>
              </a:solidFill>
              <a:latin typeface="Arial" panose="020B0604020202020204" pitchFamily="34" charset="0"/>
              <a:cs typeface="Arial" panose="020B0604020202020204" pitchFamily="34" charset="0"/>
            </a:endParaRPr>
          </a:p>
        </p:txBody>
      </p:sp>
      <p:sp>
        <p:nvSpPr>
          <p:cNvPr id="3" name="Content Placeholder 8">
            <a:extLst>
              <a:ext uri="{FF2B5EF4-FFF2-40B4-BE49-F238E27FC236}">
                <a16:creationId xmlns:a16="http://schemas.microsoft.com/office/drawing/2014/main" id="{09A1785C-670F-4DE9-8427-88BD3D914208}"/>
              </a:ext>
            </a:extLst>
          </p:cNvPr>
          <p:cNvSpPr txBox="1">
            <a:spLocks/>
          </p:cNvSpPr>
          <p:nvPr/>
        </p:nvSpPr>
        <p:spPr>
          <a:xfrm>
            <a:off x="463467" y="2453773"/>
            <a:ext cx="4629949" cy="36654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nSpc>
                <a:spcPct val="100000"/>
              </a:lnSpc>
              <a:spcBef>
                <a:spcPts val="0"/>
              </a:spcBef>
              <a:spcAft>
                <a:spcPts val="0"/>
              </a:spcAft>
            </a:pPr>
            <a:r>
              <a:rPr lang="en-US" sz="1200" i="0" dirty="0">
                <a:solidFill>
                  <a:schemeClr val="tx1"/>
                </a:solidFill>
                <a:latin typeface="Arial" panose="020B0604020202020204" pitchFamily="34" charset="0"/>
                <a:cs typeface="Arial" panose="020B0604020202020204" pitchFamily="34" charset="0"/>
              </a:rPr>
              <a:t>March 21, 2023</a:t>
            </a:r>
          </a:p>
        </p:txBody>
      </p:sp>
      <p:sp>
        <p:nvSpPr>
          <p:cNvPr id="4" name="TextBox 3">
            <a:extLst>
              <a:ext uri="{FF2B5EF4-FFF2-40B4-BE49-F238E27FC236}">
                <a16:creationId xmlns:a16="http://schemas.microsoft.com/office/drawing/2014/main" id="{9E1986DF-8525-4502-AF4B-CE9781854E61}"/>
              </a:ext>
            </a:extLst>
          </p:cNvPr>
          <p:cNvSpPr txBox="1"/>
          <p:nvPr/>
        </p:nvSpPr>
        <p:spPr>
          <a:xfrm>
            <a:off x="371101" y="3471585"/>
            <a:ext cx="3587949" cy="923330"/>
          </a:xfrm>
          <a:prstGeom prst="rect">
            <a:avLst/>
          </a:prstGeom>
          <a:noFill/>
        </p:spPr>
        <p:txBody>
          <a:bodyPr wrap="square" rtlCol="0">
            <a:spAutoFit/>
          </a:bodyPr>
          <a:lstStyle/>
          <a:p>
            <a:r>
              <a:rPr lang="en-US" dirty="0"/>
              <a:t>Terrance Lafromboise, MSW-ITR</a:t>
            </a:r>
          </a:p>
          <a:p>
            <a:r>
              <a:rPr lang="en-US" dirty="0"/>
              <a:t>Dolores Subia BigFoot, PhD</a:t>
            </a:r>
          </a:p>
          <a:p>
            <a:endParaRPr lang="en-US" dirty="0"/>
          </a:p>
        </p:txBody>
      </p:sp>
    </p:spTree>
    <p:extLst>
      <p:ext uri="{BB962C8B-B14F-4D97-AF65-F5344CB8AC3E}">
        <p14:creationId xmlns:p14="http://schemas.microsoft.com/office/powerpoint/2010/main" val="189813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D42B1-34A1-42E5-AAE1-0BF517777ABC}"/>
              </a:ext>
            </a:extLst>
          </p:cNvPr>
          <p:cNvSpPr>
            <a:spLocks noGrp="1"/>
          </p:cNvSpPr>
          <p:nvPr>
            <p:ph type="title"/>
          </p:nvPr>
        </p:nvSpPr>
        <p:spPr/>
        <p:txBody>
          <a:bodyPr/>
          <a:lstStyle/>
          <a:p>
            <a:pPr marL="0" marR="0" lvl="0" indent="0" algn="l" defTabSz="317464" rtl="0" eaLnBrk="1" fontAlgn="auto" latinLnBrk="0" hangingPunct="1">
              <a:lnSpc>
                <a:spcPct val="100000"/>
              </a:lnSpc>
              <a:spcBef>
                <a:spcPts val="0"/>
              </a:spcBef>
              <a:spcAft>
                <a:spcPts val="800"/>
              </a:spcAft>
              <a:buClr>
                <a:srgbClr val="F2BF05"/>
              </a:buClr>
              <a:buSzTx/>
              <a:buNone/>
              <a:tabLst/>
              <a:defRPr/>
            </a:pPr>
            <a:r>
              <a:rPr kumimoji="0" lang="en-US" sz="240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Trauma-Informed Leadership</a:t>
            </a:r>
          </a:p>
        </p:txBody>
      </p:sp>
      <p:sp>
        <p:nvSpPr>
          <p:cNvPr id="12" name="TextBox 11">
            <a:extLst>
              <a:ext uri="{FF2B5EF4-FFF2-40B4-BE49-F238E27FC236}">
                <a16:creationId xmlns:a16="http://schemas.microsoft.com/office/drawing/2014/main" id="{28FEF79C-3E56-D1AC-81AB-FA609273CE63}"/>
              </a:ext>
            </a:extLst>
          </p:cNvPr>
          <p:cNvSpPr txBox="1"/>
          <p:nvPr/>
        </p:nvSpPr>
        <p:spPr>
          <a:xfrm>
            <a:off x="374654" y="869371"/>
            <a:ext cx="5068186" cy="4109330"/>
          </a:xfrm>
          <a:prstGeom prst="rect">
            <a:avLst/>
          </a:prstGeom>
          <a:noFill/>
        </p:spPr>
        <p:txBody>
          <a:bodyPr wrap="square" rtlCol="0">
            <a:spAutoFit/>
          </a:bodyPr>
          <a:lstStyle/>
          <a:p>
            <a:pPr marL="342900" indent="-342900">
              <a:lnSpc>
                <a:spcPct val="150000"/>
              </a:lnSpc>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Build bridges, not walls.</a:t>
            </a:r>
          </a:p>
          <a:p>
            <a:pPr marL="342900" indent="-342900">
              <a:lnSpc>
                <a:spcPct val="150000"/>
              </a:lnSpc>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Listen rather than lecture.</a:t>
            </a:r>
          </a:p>
          <a:p>
            <a:pPr marL="342900" indent="-342900">
              <a:lnSpc>
                <a:spcPct val="150000"/>
              </a:lnSpc>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Show compassion.</a:t>
            </a:r>
          </a:p>
          <a:p>
            <a:pPr marL="342900" indent="-342900">
              <a:lnSpc>
                <a:spcPct val="150000"/>
              </a:lnSpc>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Use creativity. Find the strength in each team member and support it.</a:t>
            </a:r>
          </a:p>
          <a:p>
            <a:pPr marL="342900" indent="-342900">
              <a:lnSpc>
                <a:spcPct val="150000"/>
              </a:lnSpc>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Ensure wellness through regular debriefings, supervision, and consultation.</a:t>
            </a:r>
          </a:p>
          <a:p>
            <a:pPr marL="342900" indent="-342900">
              <a:lnSpc>
                <a:spcPct val="150000"/>
              </a:lnSpc>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Provide an “honest mirror” through kind honesty and honest kindness.</a:t>
            </a:r>
          </a:p>
          <a:p>
            <a:pPr marL="342900" indent="-342900">
              <a:lnSpc>
                <a:spcPct val="150000"/>
              </a:lnSpc>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Support teamwork.</a:t>
            </a:r>
          </a:p>
          <a:p>
            <a:pPr marL="342900" indent="-342900">
              <a:lnSpc>
                <a:spcPct val="150000"/>
              </a:lnSpc>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Model respect.</a:t>
            </a:r>
          </a:p>
        </p:txBody>
      </p:sp>
      <p:sp>
        <p:nvSpPr>
          <p:cNvPr id="2" name="Footer Placeholder 1">
            <a:extLst>
              <a:ext uri="{FF2B5EF4-FFF2-40B4-BE49-F238E27FC236}">
                <a16:creationId xmlns:a16="http://schemas.microsoft.com/office/drawing/2014/main" id="{5A178449-D305-0D67-14B2-A0377DB1C54F}"/>
              </a:ext>
            </a:extLst>
          </p:cNvPr>
          <p:cNvSpPr>
            <a:spLocks noGrp="1"/>
          </p:cNvSpPr>
          <p:nvPr>
            <p:ph type="ftr" sz="quarter" idx="11"/>
          </p:nvPr>
        </p:nvSpPr>
        <p:spPr/>
        <p:txBody>
          <a:bodyPr/>
          <a:lstStyle/>
          <a:p>
            <a:r>
              <a:rPr lang="en-US" dirty="0">
                <a:latin typeface="+mn-lt"/>
              </a:rPr>
              <a:t>A Trauma-Informed Approach to Working with Tribes</a:t>
            </a:r>
          </a:p>
        </p:txBody>
      </p:sp>
      <p:sp>
        <p:nvSpPr>
          <p:cNvPr id="5" name="Slide Number Placeholder 4">
            <a:extLst>
              <a:ext uri="{FF2B5EF4-FFF2-40B4-BE49-F238E27FC236}">
                <a16:creationId xmlns:a16="http://schemas.microsoft.com/office/drawing/2014/main" id="{3E47D0D0-939C-1EF4-7D9C-5E4C3630B1BE}"/>
              </a:ext>
            </a:extLst>
          </p:cNvPr>
          <p:cNvSpPr>
            <a:spLocks noGrp="1"/>
          </p:cNvSpPr>
          <p:nvPr>
            <p:ph type="sldNum" sz="quarter" idx="4"/>
          </p:nvPr>
        </p:nvSpPr>
        <p:spPr/>
        <p:txBody>
          <a:bodyPr/>
          <a:lstStyle/>
          <a:p>
            <a:fld id="{42782948-4DBE-204D-AB9E-B65E067054AE}" type="slidenum">
              <a:rPr lang="en-US" smtClean="0"/>
              <a:pPr/>
              <a:t>10</a:t>
            </a:fld>
            <a:endParaRPr lang="en-US"/>
          </a:p>
        </p:txBody>
      </p:sp>
      <p:pic>
        <p:nvPicPr>
          <p:cNvPr id="11" name="Picture 10" descr="A group of people talking&#10;&#10;Description automatically generated with low confidence">
            <a:extLst>
              <a:ext uri="{FF2B5EF4-FFF2-40B4-BE49-F238E27FC236}">
                <a16:creationId xmlns:a16="http://schemas.microsoft.com/office/drawing/2014/main" id="{5BA51593-B3BD-ECDC-E33D-619E88166523}"/>
              </a:ext>
            </a:extLst>
          </p:cNvPr>
          <p:cNvPicPr>
            <a:picLocks noChangeAspect="1"/>
          </p:cNvPicPr>
          <p:nvPr/>
        </p:nvPicPr>
        <p:blipFill>
          <a:blip r:embed="rId3"/>
          <a:stretch>
            <a:fillRect/>
          </a:stretch>
        </p:blipFill>
        <p:spPr>
          <a:xfrm>
            <a:off x="5442840" y="1426475"/>
            <a:ext cx="3435824" cy="2290549"/>
          </a:xfrm>
          <a:prstGeom prst="rect">
            <a:avLst/>
          </a:prstGeom>
        </p:spPr>
      </p:pic>
      <p:sp>
        <p:nvSpPr>
          <p:cNvPr id="13" name="TextBox 12">
            <a:extLst>
              <a:ext uri="{FF2B5EF4-FFF2-40B4-BE49-F238E27FC236}">
                <a16:creationId xmlns:a16="http://schemas.microsoft.com/office/drawing/2014/main" id="{033B72E7-889A-FCCA-824B-8ACFC60777D1}"/>
              </a:ext>
            </a:extLst>
          </p:cNvPr>
          <p:cNvSpPr txBox="1"/>
          <p:nvPr/>
        </p:nvSpPr>
        <p:spPr>
          <a:xfrm>
            <a:off x="229124" y="4865007"/>
            <a:ext cx="1603780" cy="18466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1580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D42B1-34A1-42E5-AAE1-0BF517777ABC}"/>
              </a:ext>
            </a:extLst>
          </p:cNvPr>
          <p:cNvSpPr>
            <a:spLocks noGrp="1"/>
          </p:cNvSpPr>
          <p:nvPr>
            <p:ph type="title"/>
          </p:nvPr>
        </p:nvSpPr>
        <p:spPr/>
        <p:txBody>
          <a:bodyPr/>
          <a:lstStyle/>
          <a:p>
            <a:pPr marL="0" marR="0" lvl="0" indent="0" algn="l" defTabSz="317464" rtl="0" eaLnBrk="1" fontAlgn="auto" latinLnBrk="0" hangingPunct="1">
              <a:lnSpc>
                <a:spcPct val="100000"/>
              </a:lnSpc>
              <a:spcBef>
                <a:spcPts val="0"/>
              </a:spcBef>
              <a:spcAft>
                <a:spcPts val="800"/>
              </a:spcAft>
              <a:buClr>
                <a:srgbClr val="F2BF05"/>
              </a:buClr>
              <a:buSzTx/>
              <a:buNone/>
              <a:tabLst/>
              <a:defRPr/>
            </a:pPr>
            <a:r>
              <a:rPr kumimoji="0" lang="en-US" sz="240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Trauma-Informed Leadership (Cont’d)</a:t>
            </a:r>
          </a:p>
        </p:txBody>
      </p:sp>
      <p:sp>
        <p:nvSpPr>
          <p:cNvPr id="2" name="Footer Placeholder 1">
            <a:extLst>
              <a:ext uri="{FF2B5EF4-FFF2-40B4-BE49-F238E27FC236}">
                <a16:creationId xmlns:a16="http://schemas.microsoft.com/office/drawing/2014/main" id="{F009E1D4-A505-BD0C-97E4-2B39A740E9B4}"/>
              </a:ext>
            </a:extLst>
          </p:cNvPr>
          <p:cNvSpPr>
            <a:spLocks noGrp="1"/>
          </p:cNvSpPr>
          <p:nvPr>
            <p:ph type="ftr" sz="quarter" idx="11"/>
          </p:nvPr>
        </p:nvSpPr>
        <p:spPr/>
        <p:txBody>
          <a:bodyPr/>
          <a:lstStyle/>
          <a:p>
            <a:r>
              <a:rPr lang="en-US" dirty="0">
                <a:latin typeface="+mn-lt"/>
              </a:rPr>
              <a:t>A Trauma-Informed Approach to Working with Tribes</a:t>
            </a:r>
          </a:p>
        </p:txBody>
      </p:sp>
      <p:sp>
        <p:nvSpPr>
          <p:cNvPr id="6" name="Slide Number Placeholder 5">
            <a:extLst>
              <a:ext uri="{FF2B5EF4-FFF2-40B4-BE49-F238E27FC236}">
                <a16:creationId xmlns:a16="http://schemas.microsoft.com/office/drawing/2014/main" id="{3B39E872-04D3-4F55-F110-1C43B14FA57A}"/>
              </a:ext>
            </a:extLst>
          </p:cNvPr>
          <p:cNvSpPr>
            <a:spLocks noGrp="1"/>
          </p:cNvSpPr>
          <p:nvPr>
            <p:ph type="sldNum" sz="quarter" idx="4"/>
          </p:nvPr>
        </p:nvSpPr>
        <p:spPr/>
        <p:txBody>
          <a:bodyPr/>
          <a:lstStyle/>
          <a:p>
            <a:fld id="{42782948-4DBE-204D-AB9E-B65E067054AE}" type="slidenum">
              <a:rPr lang="en-US" smtClean="0"/>
              <a:pPr/>
              <a:t>11</a:t>
            </a:fld>
            <a:endParaRPr lang="en-US"/>
          </a:p>
        </p:txBody>
      </p:sp>
      <p:sp>
        <p:nvSpPr>
          <p:cNvPr id="9" name="TextBox 8">
            <a:extLst>
              <a:ext uri="{FF2B5EF4-FFF2-40B4-BE49-F238E27FC236}">
                <a16:creationId xmlns:a16="http://schemas.microsoft.com/office/drawing/2014/main" id="{311C088D-3422-2050-65ED-79984126EB95}"/>
              </a:ext>
            </a:extLst>
          </p:cNvPr>
          <p:cNvSpPr txBox="1"/>
          <p:nvPr/>
        </p:nvSpPr>
        <p:spPr>
          <a:xfrm>
            <a:off x="374653" y="958917"/>
            <a:ext cx="5243969" cy="378565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Create a safe haven.</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Support independence.</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Developing a partnership for learning “not a testing or contentious learning environment.” Create a space for “Two Way Traffic.”</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Provide educational and emotional support.</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Use clear and transparent communication.</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Demonstrate gifting, role modeling, and mentoring.</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Give back and show generosity.</a:t>
            </a:r>
          </a:p>
        </p:txBody>
      </p:sp>
      <p:pic>
        <p:nvPicPr>
          <p:cNvPr id="7" name="Picture 6" descr="A close up of a purple flower&#10;&#10;Description automatically generated with medium confidence">
            <a:extLst>
              <a:ext uri="{FF2B5EF4-FFF2-40B4-BE49-F238E27FC236}">
                <a16:creationId xmlns:a16="http://schemas.microsoft.com/office/drawing/2014/main" id="{D3BDDDAA-512A-9ADB-69AE-D1707A9C8E15}"/>
              </a:ext>
            </a:extLst>
          </p:cNvPr>
          <p:cNvPicPr>
            <a:picLocks noChangeAspect="1"/>
          </p:cNvPicPr>
          <p:nvPr/>
        </p:nvPicPr>
        <p:blipFill>
          <a:blip r:embed="rId3"/>
          <a:stretch>
            <a:fillRect/>
          </a:stretch>
        </p:blipFill>
        <p:spPr>
          <a:xfrm>
            <a:off x="6192926" y="819403"/>
            <a:ext cx="2642682" cy="3523576"/>
          </a:xfrm>
          <a:prstGeom prst="rect">
            <a:avLst/>
          </a:prstGeom>
        </p:spPr>
      </p:pic>
    </p:spTree>
    <p:extLst>
      <p:ext uri="{BB962C8B-B14F-4D97-AF65-F5344CB8AC3E}">
        <p14:creationId xmlns:p14="http://schemas.microsoft.com/office/powerpoint/2010/main" val="248199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D42B1-34A1-42E5-AAE1-0BF517777ABC}"/>
              </a:ext>
            </a:extLst>
          </p:cNvPr>
          <p:cNvSpPr>
            <a:spLocks noGrp="1"/>
          </p:cNvSpPr>
          <p:nvPr>
            <p:ph type="title"/>
          </p:nvPr>
        </p:nvSpPr>
        <p:spPr/>
        <p:txBody>
          <a:bodyPr/>
          <a:lstStyle/>
          <a:p>
            <a:pPr marL="0" marR="0" lvl="0" indent="0" algn="l" defTabSz="317464" rtl="0" eaLnBrk="1" fontAlgn="auto" latinLnBrk="0" hangingPunct="1">
              <a:lnSpc>
                <a:spcPct val="100000"/>
              </a:lnSpc>
              <a:spcBef>
                <a:spcPts val="0"/>
              </a:spcBef>
              <a:spcAft>
                <a:spcPts val="800"/>
              </a:spcAft>
              <a:buClr>
                <a:srgbClr val="F2BF05"/>
              </a:buClr>
              <a:buSzTx/>
              <a:buNone/>
              <a:tabLst/>
              <a:defRPr/>
            </a:pPr>
            <a:r>
              <a:rPr lang="en-US" dirty="0"/>
              <a:t>Evidence-Based Practices and Indigenous Knowledge</a:t>
            </a:r>
            <a:br>
              <a:rPr lang="en-US" dirty="0"/>
            </a:br>
            <a:endParaRPr kumimoji="0" lang="en-US" sz="240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F009E1D4-A505-BD0C-97E4-2B39A740E9B4}"/>
              </a:ext>
            </a:extLst>
          </p:cNvPr>
          <p:cNvSpPr>
            <a:spLocks noGrp="1"/>
          </p:cNvSpPr>
          <p:nvPr>
            <p:ph type="ftr" sz="quarter" idx="11"/>
          </p:nvPr>
        </p:nvSpPr>
        <p:spPr/>
        <p:txBody>
          <a:bodyPr/>
          <a:lstStyle/>
          <a:p>
            <a:r>
              <a:rPr lang="en-US" dirty="0">
                <a:latin typeface="+mn-lt"/>
              </a:rPr>
              <a:t>A Trauma-Informed Approach to Working with Tribes</a:t>
            </a:r>
          </a:p>
        </p:txBody>
      </p:sp>
      <p:sp>
        <p:nvSpPr>
          <p:cNvPr id="6" name="Slide Number Placeholder 5">
            <a:extLst>
              <a:ext uri="{FF2B5EF4-FFF2-40B4-BE49-F238E27FC236}">
                <a16:creationId xmlns:a16="http://schemas.microsoft.com/office/drawing/2014/main" id="{3B39E872-04D3-4F55-F110-1C43B14FA57A}"/>
              </a:ext>
            </a:extLst>
          </p:cNvPr>
          <p:cNvSpPr>
            <a:spLocks noGrp="1"/>
          </p:cNvSpPr>
          <p:nvPr>
            <p:ph type="sldNum" sz="quarter" idx="4"/>
          </p:nvPr>
        </p:nvSpPr>
        <p:spPr/>
        <p:txBody>
          <a:bodyPr/>
          <a:lstStyle/>
          <a:p>
            <a:fld id="{42782948-4DBE-204D-AB9E-B65E067054AE}" type="slidenum">
              <a:rPr lang="en-US" smtClean="0"/>
              <a:pPr/>
              <a:t>12</a:t>
            </a:fld>
            <a:endParaRPr lang="en-US"/>
          </a:p>
        </p:txBody>
      </p:sp>
      <p:sp>
        <p:nvSpPr>
          <p:cNvPr id="9" name="TextBox 8">
            <a:extLst>
              <a:ext uri="{FF2B5EF4-FFF2-40B4-BE49-F238E27FC236}">
                <a16:creationId xmlns:a16="http://schemas.microsoft.com/office/drawing/2014/main" id="{311C088D-3422-2050-65ED-79984126EB95}"/>
              </a:ext>
            </a:extLst>
          </p:cNvPr>
          <p:cNvSpPr txBox="1"/>
          <p:nvPr/>
        </p:nvSpPr>
        <p:spPr>
          <a:xfrm>
            <a:off x="374653" y="800044"/>
            <a:ext cx="5243969" cy="4109330"/>
          </a:xfrm>
          <a:prstGeom prst="rect">
            <a:avLst/>
          </a:prstGeom>
          <a:noFill/>
        </p:spPr>
        <p:txBody>
          <a:bodyPr wrap="square" rtlCol="0">
            <a:spAutoFit/>
          </a:bodyPr>
          <a:lstStyle/>
          <a:p>
            <a:pPr marL="0" indent="0">
              <a:spcAft>
                <a:spcPts val="0"/>
              </a:spcAft>
              <a:buNone/>
            </a:pPr>
            <a:r>
              <a:rPr lang="en-US" sz="2000" dirty="0"/>
              <a:t>Practice Indigenous Mindfulness</a:t>
            </a:r>
          </a:p>
          <a:p>
            <a:pPr marL="285750" indent="-285750">
              <a:lnSpc>
                <a:spcPct val="150000"/>
              </a:lnSpc>
              <a:spcAft>
                <a:spcPts val="0"/>
              </a:spcAft>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Engage in psycho-education</a:t>
            </a:r>
          </a:p>
          <a:p>
            <a:pPr marL="285750" indent="-285750">
              <a:lnSpc>
                <a:spcPct val="150000"/>
              </a:lnSpc>
              <a:spcAft>
                <a:spcPts val="0"/>
              </a:spcAft>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Incorporate somatic practices</a:t>
            </a:r>
          </a:p>
          <a:p>
            <a:pPr marL="285750" indent="-285750">
              <a:lnSpc>
                <a:spcPct val="150000"/>
              </a:lnSpc>
              <a:spcAft>
                <a:spcPts val="0"/>
              </a:spcAft>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Spend time in nature</a:t>
            </a:r>
          </a:p>
          <a:p>
            <a:pPr marL="285750" indent="-285750">
              <a:lnSpc>
                <a:spcPct val="150000"/>
              </a:lnSpc>
              <a:spcAft>
                <a:spcPts val="0"/>
              </a:spcAft>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Listen to drums, chants, hymns</a:t>
            </a:r>
          </a:p>
          <a:p>
            <a:pPr marL="285750" indent="-285750">
              <a:lnSpc>
                <a:spcPct val="150000"/>
              </a:lnSpc>
              <a:spcAft>
                <a:spcPts val="0"/>
              </a:spcAft>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Learn local cultural medicines</a:t>
            </a:r>
          </a:p>
          <a:p>
            <a:pPr marL="285750" indent="-285750">
              <a:lnSpc>
                <a:spcPct val="150000"/>
              </a:lnSpc>
              <a:spcAft>
                <a:spcPts val="0"/>
              </a:spcAft>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Hold the medicines (touch, feel, smell)</a:t>
            </a:r>
          </a:p>
          <a:p>
            <a:pPr marL="285750" indent="-285750">
              <a:lnSpc>
                <a:spcPct val="150000"/>
              </a:lnSpc>
              <a:spcAft>
                <a:spcPts val="0"/>
              </a:spcAft>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Close your eyes, ground your feet </a:t>
            </a:r>
          </a:p>
          <a:p>
            <a:pPr marL="285750" indent="-285750">
              <a:lnSpc>
                <a:spcPct val="150000"/>
              </a:lnSpc>
              <a:spcAft>
                <a:spcPts val="0"/>
              </a:spcAft>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Count down</a:t>
            </a:r>
          </a:p>
          <a:p>
            <a:pPr marL="285750" indent="-285750">
              <a:lnSpc>
                <a:spcPct val="150000"/>
              </a:lnSpc>
              <a:spcAft>
                <a:spcPts val="0"/>
              </a:spcAft>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Focus on your breathing</a:t>
            </a:r>
          </a:p>
          <a:p>
            <a:pPr marL="285750" indent="-285750">
              <a:lnSpc>
                <a:spcPct val="150000"/>
              </a:lnSpc>
              <a:spcAft>
                <a:spcPts val="0"/>
              </a:spcAft>
              <a:buClr>
                <a:schemeClr val="accent1"/>
              </a:buClr>
              <a:buFont typeface="Arial" panose="020B0604020202020204" pitchFamily="34" charset="0"/>
              <a:buChar char="•"/>
            </a:pPr>
            <a:r>
              <a:rPr lang="en-US" sz="1600" dirty="0">
                <a:latin typeface="Arial" panose="020B0604020202020204" pitchFamily="34" charset="0"/>
                <a:cs typeface="Arial" panose="020B0604020202020204" pitchFamily="34" charset="0"/>
              </a:rPr>
              <a:t>Create a space of safety and awareness</a:t>
            </a:r>
          </a:p>
        </p:txBody>
      </p:sp>
      <p:sp>
        <p:nvSpPr>
          <p:cNvPr id="3" name="TextBox 2">
            <a:extLst>
              <a:ext uri="{FF2B5EF4-FFF2-40B4-BE49-F238E27FC236}">
                <a16:creationId xmlns:a16="http://schemas.microsoft.com/office/drawing/2014/main" id="{68CEEE7F-50DF-AD89-04A7-0EC8684BDF28}"/>
              </a:ext>
            </a:extLst>
          </p:cNvPr>
          <p:cNvSpPr txBox="1"/>
          <p:nvPr/>
        </p:nvSpPr>
        <p:spPr>
          <a:xfrm>
            <a:off x="5970312" y="1463209"/>
            <a:ext cx="2260120" cy="2217082"/>
          </a:xfrm>
          <a:prstGeom prst="rect">
            <a:avLst/>
          </a:prstGeom>
          <a:noFill/>
        </p:spPr>
        <p:txBody>
          <a:bodyPr wrap="square" rtlCol="0">
            <a:spAutoFit/>
          </a:bodyPr>
          <a:lstStyle/>
          <a:p>
            <a:pPr>
              <a:lnSpc>
                <a:spcPct val="150000"/>
              </a:lnSpc>
            </a:pPr>
            <a:r>
              <a:rPr lang="en-US" sz="3200" b="1" dirty="0">
                <a:solidFill>
                  <a:schemeClr val="tx2"/>
                </a:solidFill>
                <a:latin typeface="Arial" panose="020B0604020202020204" pitchFamily="34" charset="0"/>
                <a:cs typeface="Arial" panose="020B0604020202020204" pitchFamily="34" charset="0"/>
              </a:rPr>
              <a:t>Practice</a:t>
            </a:r>
          </a:p>
          <a:p>
            <a:pPr>
              <a:lnSpc>
                <a:spcPct val="150000"/>
              </a:lnSpc>
            </a:pPr>
            <a:r>
              <a:rPr lang="en-US" sz="3200" b="1" dirty="0">
                <a:solidFill>
                  <a:schemeClr val="tx2"/>
                </a:solidFill>
                <a:latin typeface="Arial" panose="020B0604020202020204" pitchFamily="34" charset="0"/>
                <a:cs typeface="Arial" panose="020B0604020202020204" pitchFamily="34" charset="0"/>
              </a:rPr>
              <a:t>Reconnect</a:t>
            </a:r>
          </a:p>
          <a:p>
            <a:pPr>
              <a:lnSpc>
                <a:spcPct val="150000"/>
              </a:lnSpc>
            </a:pPr>
            <a:r>
              <a:rPr lang="en-US" sz="3200" b="1" dirty="0">
                <a:solidFill>
                  <a:schemeClr val="tx2"/>
                </a:solidFill>
                <a:latin typeface="Arial" panose="020B0604020202020204" pitchFamily="34" charset="0"/>
                <a:cs typeface="Arial" panose="020B0604020202020204" pitchFamily="34" charset="0"/>
              </a:rPr>
              <a:t>Heal</a:t>
            </a:r>
          </a:p>
        </p:txBody>
      </p:sp>
      <p:sp>
        <p:nvSpPr>
          <p:cNvPr id="5" name="TextBox 4">
            <a:extLst>
              <a:ext uri="{FF2B5EF4-FFF2-40B4-BE49-F238E27FC236}">
                <a16:creationId xmlns:a16="http://schemas.microsoft.com/office/drawing/2014/main" id="{B7AF8DE0-F827-1AD9-433E-C20126EE83EB}"/>
              </a:ext>
            </a:extLst>
          </p:cNvPr>
          <p:cNvSpPr txBox="1"/>
          <p:nvPr/>
        </p:nvSpPr>
        <p:spPr>
          <a:xfrm>
            <a:off x="374653" y="4844841"/>
            <a:ext cx="1238487" cy="21544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7734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5493"/>
        </a:solidFill>
        <a:effectLst/>
      </p:bgPr>
    </p:bg>
    <p:spTree>
      <p:nvGrpSpPr>
        <p:cNvPr id="1" name=""/>
        <p:cNvGrpSpPr/>
        <p:nvPr/>
      </p:nvGrpSpPr>
      <p:grpSpPr>
        <a:xfrm>
          <a:off x="0" y="0"/>
          <a:ext cx="0" cy="0"/>
          <a:chOff x="0" y="0"/>
          <a:chExt cx="0" cy="0"/>
        </a:xfrm>
      </p:grpSpPr>
      <p:sp>
        <p:nvSpPr>
          <p:cNvPr id="22" name="Rectangle 21"/>
          <p:cNvSpPr/>
          <p:nvPr/>
        </p:nvSpPr>
        <p:spPr>
          <a:xfrm>
            <a:off x="0" y="284444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7" b="0" i="0" u="none" strike="noStrike" kern="1200" cap="none" spc="0" normalizeH="0" baseline="0" noProof="0">
              <a:ln>
                <a:noFill/>
              </a:ln>
              <a:solidFill>
                <a:srgbClr val="FFFFFF"/>
              </a:solidFill>
              <a:effectLst/>
              <a:uLnTx/>
              <a:uFillTx/>
              <a:latin typeface="Arial" charset="0"/>
              <a:ea typeface="+mn-ea"/>
              <a:cs typeface="+mn-cs"/>
            </a:endParaRPr>
          </a:p>
        </p:txBody>
      </p:sp>
      <p:sp>
        <p:nvSpPr>
          <p:cNvPr id="9" name="TextBox 8"/>
          <p:cNvSpPr txBox="1"/>
          <p:nvPr/>
        </p:nvSpPr>
        <p:spPr>
          <a:xfrm>
            <a:off x="362734" y="3400264"/>
            <a:ext cx="7452798" cy="923330"/>
          </a:xfrm>
          <a:prstGeom prst="rect">
            <a:avLst/>
          </a:prstGeom>
          <a:noFill/>
        </p:spPr>
        <p:txBody>
          <a:bodyPr wrap="square" rtlCol="0">
            <a:spAutoFit/>
          </a:bodyPr>
          <a:lstStyle/>
          <a:p>
            <a:pPr marL="0" marR="0" lvl="0" indent="0" algn="l" defTabSz="707492"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AFAFA"/>
                </a:solidFill>
                <a:effectLst/>
                <a:uLnTx/>
                <a:uFillTx/>
                <a:latin typeface="Arial" charset="0"/>
                <a:ea typeface="Arial" charset="0"/>
                <a:cs typeface="Arial" charset="0"/>
              </a:rPr>
              <a:t>Trauma-Informed Care: Being a Good Relative in Indian Country</a:t>
            </a:r>
          </a:p>
        </p:txBody>
      </p:sp>
      <p:cxnSp>
        <p:nvCxnSpPr>
          <p:cNvPr id="12" name="Straight Connector 11"/>
          <p:cNvCxnSpPr/>
          <p:nvPr/>
        </p:nvCxnSpPr>
        <p:spPr>
          <a:xfrm>
            <a:off x="457202" y="286621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a:alphaModFix amt="20000"/>
            <a:extLst>
              <a:ext uri="{28A0092B-C50C-407E-A947-70E740481C1C}">
                <a14:useLocalDpi xmlns:a14="http://schemas.microsoft.com/office/drawing/2010/main" val="0"/>
              </a:ext>
            </a:extLst>
          </a:blip>
          <a:srcRect t="-1" r="27837" b="-3711"/>
          <a:stretch/>
        </p:blipFill>
        <p:spPr>
          <a:xfrm>
            <a:off x="6827998" y="2067566"/>
            <a:ext cx="2317071" cy="3055976"/>
          </a:xfrm>
          <a:prstGeom prst="rect">
            <a:avLst/>
          </a:prstGeom>
        </p:spPr>
      </p:pic>
      <p:sp>
        <p:nvSpPr>
          <p:cNvPr id="11" name="TextBox 10">
            <a:extLst>
              <a:ext uri="{FF2B5EF4-FFF2-40B4-BE49-F238E27FC236}">
                <a16:creationId xmlns:a16="http://schemas.microsoft.com/office/drawing/2014/main" id="{A9A4E125-786D-4F1E-8989-448859E5A65B}"/>
              </a:ext>
            </a:extLst>
          </p:cNvPr>
          <p:cNvSpPr txBox="1"/>
          <p:nvPr/>
        </p:nvSpPr>
        <p:spPr>
          <a:xfrm>
            <a:off x="94269" y="4657557"/>
            <a:ext cx="4600280" cy="456535"/>
          </a:xfrm>
          <a:prstGeom prst="rect">
            <a:avLst/>
          </a:prstGeom>
          <a:solidFill>
            <a:srgbClr val="005493"/>
          </a:solid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2732"/>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C60F6F1A-B43D-4B76-BBFF-D0550B99291B}"/>
              </a:ext>
            </a:extLst>
          </p:cNvPr>
          <p:cNvSpPr>
            <a:spLocks noGrp="1"/>
          </p:cNvSpPr>
          <p:nvPr>
            <p:ph type="sldNum" sz="quarter" idx="4"/>
          </p:nvPr>
        </p:nvSpPr>
        <p:spPr/>
        <p:txBody>
          <a:bodyPr/>
          <a:lstStyle/>
          <a:p>
            <a:fld id="{42782948-4DBE-204D-AB9E-B65E067054AE}" type="slidenum">
              <a:rPr lang="en-US" smtClean="0"/>
              <a:pPr/>
              <a:t>13</a:t>
            </a:fld>
            <a:endParaRPr lang="en-US"/>
          </a:p>
        </p:txBody>
      </p:sp>
    </p:spTree>
    <p:extLst>
      <p:ext uri="{BB962C8B-B14F-4D97-AF65-F5344CB8AC3E}">
        <p14:creationId xmlns:p14="http://schemas.microsoft.com/office/powerpoint/2010/main" val="214866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DB84-665D-4AE5-B295-93798A935031}"/>
              </a:ext>
            </a:extLst>
          </p:cNvPr>
          <p:cNvSpPr>
            <a:spLocks noGrp="1"/>
          </p:cNvSpPr>
          <p:nvPr>
            <p:ph sz="quarter" idx="10"/>
          </p:nvPr>
        </p:nvSpPr>
        <p:spPr>
          <a:xfrm>
            <a:off x="475474" y="819403"/>
            <a:ext cx="8387171" cy="3721334"/>
          </a:xfrm>
        </p:spPr>
        <p:txBody>
          <a:bodyPr/>
          <a:lstStyle/>
          <a:p>
            <a:r>
              <a:rPr lang="en-US" sz="2000" dirty="0"/>
              <a:t>I was raised in a four-generation home, including a great-grandmother who helped me establish my cultural, spiritual, and professional identity. My professional identity seeks balance (mental health) and Seven Directions. </a:t>
            </a:r>
          </a:p>
          <a:p>
            <a:r>
              <a:rPr lang="en-US" sz="2000" dirty="0"/>
              <a:t>Suicide protective factors include a sense of identity, connectedness, and belonging. </a:t>
            </a:r>
          </a:p>
          <a:p>
            <a:r>
              <a:rPr lang="en-US" sz="2000" dirty="0">
                <a:effectLst/>
                <a:latin typeface="+mn-lt"/>
              </a:rPr>
              <a:t>Being raised in a culturally-based family provided the Sacred Circles to give me a sense of identity, connectedness, and belonging.</a:t>
            </a:r>
          </a:p>
          <a:p>
            <a:r>
              <a:rPr lang="en-US" sz="2000" dirty="0"/>
              <a:t>Being the receiver of Sacred Circles allows me to give the gift of Sacred Circles to my children, grandchildren, and others.</a:t>
            </a:r>
          </a:p>
          <a:p>
            <a:pPr marL="0" indent="0">
              <a:lnSpc>
                <a:spcPct val="150000"/>
              </a:lnSpc>
              <a:buNone/>
            </a:pPr>
            <a:endParaRPr lang="en-US" sz="1600" dirty="0">
              <a:solidFill>
                <a:srgbClr val="1B2732"/>
              </a:solidFill>
            </a:endParaRPr>
          </a:p>
          <a:p>
            <a:endParaRPr lang="en-US" dirty="0"/>
          </a:p>
        </p:txBody>
      </p:sp>
      <p:sp>
        <p:nvSpPr>
          <p:cNvPr id="4" name="Title 3">
            <a:extLst>
              <a:ext uri="{FF2B5EF4-FFF2-40B4-BE49-F238E27FC236}">
                <a16:creationId xmlns:a16="http://schemas.microsoft.com/office/drawing/2014/main" id="{58C58F71-F471-43B7-B31C-65A76ED3D099}"/>
              </a:ext>
            </a:extLst>
          </p:cNvPr>
          <p:cNvSpPr>
            <a:spLocks noGrp="1"/>
          </p:cNvSpPr>
          <p:nvPr>
            <p:ph type="title"/>
          </p:nvPr>
        </p:nvSpPr>
        <p:spPr/>
        <p:txBody>
          <a:bodyPr/>
          <a:lstStyle/>
          <a:p>
            <a:r>
              <a:rPr lang="en-US" dirty="0"/>
              <a:t>Dolores Subia BigFoot, PhD</a:t>
            </a:r>
          </a:p>
        </p:txBody>
      </p:sp>
      <p:sp>
        <p:nvSpPr>
          <p:cNvPr id="5" name="Footer Placeholder 4">
            <a:extLst>
              <a:ext uri="{FF2B5EF4-FFF2-40B4-BE49-F238E27FC236}">
                <a16:creationId xmlns:a16="http://schemas.microsoft.com/office/drawing/2014/main" id="{C74B2935-D416-4519-93D1-E895DADF399E}"/>
              </a:ext>
            </a:extLst>
          </p:cNvPr>
          <p:cNvSpPr>
            <a:spLocks noGrp="1"/>
          </p:cNvSpPr>
          <p:nvPr>
            <p:ph type="ftr" sz="quarter" idx="11"/>
          </p:nvPr>
        </p:nvSpPr>
        <p:spPr>
          <a:xfrm>
            <a:off x="5091605" y="4801678"/>
            <a:ext cx="3557365" cy="215392"/>
          </a:xfrm>
        </p:spPr>
        <p:txBody>
          <a:bodyPr/>
          <a:lstStyle/>
          <a:p>
            <a:r>
              <a:rPr lang="en-US" dirty="0">
                <a:latin typeface="Arial" panose="020B0604020202020204" pitchFamily="34" charset="0"/>
                <a:cs typeface="Arial" panose="020B0604020202020204" pitchFamily="34" charset="0"/>
              </a:rPr>
              <a:t>A Trauma-Informed Approach to Working with Tribes</a:t>
            </a:r>
          </a:p>
        </p:txBody>
      </p:sp>
      <p:sp>
        <p:nvSpPr>
          <p:cNvPr id="2" name="Slide Number Placeholder 1">
            <a:extLst>
              <a:ext uri="{FF2B5EF4-FFF2-40B4-BE49-F238E27FC236}">
                <a16:creationId xmlns:a16="http://schemas.microsoft.com/office/drawing/2014/main" id="{251772F8-DE37-BB58-BBA1-11D8918B753E}"/>
              </a:ext>
            </a:extLst>
          </p:cNvPr>
          <p:cNvSpPr>
            <a:spLocks noGrp="1"/>
          </p:cNvSpPr>
          <p:nvPr>
            <p:ph type="sldNum" sz="quarter" idx="4"/>
          </p:nvPr>
        </p:nvSpPr>
        <p:spPr/>
        <p:txBody>
          <a:bodyPr/>
          <a:lstStyle/>
          <a:p>
            <a:fld id="{42782948-4DBE-204D-AB9E-B65E067054AE}" type="slidenum">
              <a:rPr lang="en-US" smtClean="0"/>
              <a:pPr/>
              <a:t>14</a:t>
            </a:fld>
            <a:endParaRPr lang="en-US"/>
          </a:p>
        </p:txBody>
      </p:sp>
    </p:spTree>
    <p:extLst>
      <p:ext uri="{BB962C8B-B14F-4D97-AF65-F5344CB8AC3E}">
        <p14:creationId xmlns:p14="http://schemas.microsoft.com/office/powerpoint/2010/main" val="341245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D42B1-34A1-42E5-AAE1-0BF517777ABC}"/>
              </a:ext>
            </a:extLst>
          </p:cNvPr>
          <p:cNvSpPr>
            <a:spLocks noGrp="1"/>
          </p:cNvSpPr>
          <p:nvPr>
            <p:ph type="title"/>
          </p:nvPr>
        </p:nvSpPr>
        <p:spPr/>
        <p:txBody>
          <a:bodyPr/>
          <a:lstStyle/>
          <a:p>
            <a:pPr marL="0" marR="0" lvl="0" indent="0" algn="l" defTabSz="317464" rtl="0" eaLnBrk="1" fontAlgn="auto" latinLnBrk="0" hangingPunct="1">
              <a:lnSpc>
                <a:spcPct val="100000"/>
              </a:lnSpc>
              <a:spcBef>
                <a:spcPts val="0"/>
              </a:spcBef>
              <a:spcAft>
                <a:spcPts val="800"/>
              </a:spcAft>
              <a:buClr>
                <a:srgbClr val="F2BF05"/>
              </a:buClr>
              <a:buSzTx/>
              <a:buNone/>
              <a:tabLst/>
              <a:defRPr/>
            </a:pPr>
            <a:r>
              <a:rPr kumimoji="0" lang="en-US" sz="240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Trauma-Informed Care: Being a Good Relative</a:t>
            </a:r>
          </a:p>
        </p:txBody>
      </p:sp>
      <p:sp>
        <p:nvSpPr>
          <p:cNvPr id="12" name="TextBox 11">
            <a:extLst>
              <a:ext uri="{FF2B5EF4-FFF2-40B4-BE49-F238E27FC236}">
                <a16:creationId xmlns:a16="http://schemas.microsoft.com/office/drawing/2014/main" id="{28FEF79C-3E56-D1AC-81AB-FA609273CE63}"/>
              </a:ext>
            </a:extLst>
          </p:cNvPr>
          <p:cNvSpPr txBox="1"/>
          <p:nvPr/>
        </p:nvSpPr>
        <p:spPr>
          <a:xfrm>
            <a:off x="402569" y="1116267"/>
            <a:ext cx="2294118" cy="3365024"/>
          </a:xfrm>
          <a:prstGeom prst="rect">
            <a:avLst/>
          </a:prstGeom>
          <a:noFill/>
        </p:spPr>
        <p:txBody>
          <a:bodyPr wrap="square" rtlCol="0">
            <a:spAutoFit/>
          </a:bodyPr>
          <a:lstStyle/>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Water</a:t>
            </a:r>
          </a:p>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Song</a:t>
            </a:r>
          </a:p>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Hope</a:t>
            </a:r>
          </a:p>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Connectedness</a:t>
            </a:r>
          </a:p>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Good words</a:t>
            </a:r>
          </a:p>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Prayers</a:t>
            </a:r>
          </a:p>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Welcome</a:t>
            </a:r>
          </a:p>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Spirit blessing</a:t>
            </a:r>
          </a:p>
        </p:txBody>
      </p:sp>
      <p:sp>
        <p:nvSpPr>
          <p:cNvPr id="2" name="Footer Placeholder 1">
            <a:extLst>
              <a:ext uri="{FF2B5EF4-FFF2-40B4-BE49-F238E27FC236}">
                <a16:creationId xmlns:a16="http://schemas.microsoft.com/office/drawing/2014/main" id="{5A178449-D305-0D67-14B2-A0377DB1C54F}"/>
              </a:ext>
            </a:extLst>
          </p:cNvPr>
          <p:cNvSpPr>
            <a:spLocks noGrp="1"/>
          </p:cNvSpPr>
          <p:nvPr>
            <p:ph type="ftr" sz="quarter" idx="11"/>
          </p:nvPr>
        </p:nvSpPr>
        <p:spPr/>
        <p:txBody>
          <a:bodyPr/>
          <a:lstStyle/>
          <a:p>
            <a:r>
              <a:rPr lang="en-US" dirty="0">
                <a:latin typeface="+mn-lt"/>
              </a:rPr>
              <a:t>A Trauma-Informed Approach to Working with Tribes</a:t>
            </a:r>
          </a:p>
        </p:txBody>
      </p:sp>
      <p:sp>
        <p:nvSpPr>
          <p:cNvPr id="5" name="Slide Number Placeholder 4">
            <a:extLst>
              <a:ext uri="{FF2B5EF4-FFF2-40B4-BE49-F238E27FC236}">
                <a16:creationId xmlns:a16="http://schemas.microsoft.com/office/drawing/2014/main" id="{3E47D0D0-939C-1EF4-7D9C-5E4C3630B1BE}"/>
              </a:ext>
            </a:extLst>
          </p:cNvPr>
          <p:cNvSpPr>
            <a:spLocks noGrp="1"/>
          </p:cNvSpPr>
          <p:nvPr>
            <p:ph type="sldNum" sz="quarter" idx="4"/>
          </p:nvPr>
        </p:nvSpPr>
        <p:spPr/>
        <p:txBody>
          <a:bodyPr/>
          <a:lstStyle/>
          <a:p>
            <a:fld id="{42782948-4DBE-204D-AB9E-B65E067054AE}" type="slidenum">
              <a:rPr lang="en-US" smtClean="0"/>
              <a:pPr/>
              <a:t>15</a:t>
            </a:fld>
            <a:endParaRPr lang="en-US"/>
          </a:p>
        </p:txBody>
      </p:sp>
      <p:sp>
        <p:nvSpPr>
          <p:cNvPr id="6" name="TextBox 5">
            <a:extLst>
              <a:ext uri="{FF2B5EF4-FFF2-40B4-BE49-F238E27FC236}">
                <a16:creationId xmlns:a16="http://schemas.microsoft.com/office/drawing/2014/main" id="{B6D143A4-FAE1-6647-363D-63C1E4DFA18F}"/>
              </a:ext>
            </a:extLst>
          </p:cNvPr>
          <p:cNvSpPr txBox="1"/>
          <p:nvPr/>
        </p:nvSpPr>
        <p:spPr>
          <a:xfrm>
            <a:off x="4572000" y="1116241"/>
            <a:ext cx="2854101" cy="3365024"/>
          </a:xfrm>
          <a:prstGeom prst="rect">
            <a:avLst/>
          </a:prstGeom>
          <a:noFill/>
        </p:spPr>
        <p:txBody>
          <a:bodyPr wrap="square" rtlCol="0">
            <a:spAutoFit/>
          </a:bodyPr>
          <a:lstStyle/>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Choice</a:t>
            </a:r>
          </a:p>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Accountability</a:t>
            </a:r>
          </a:p>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Confidence</a:t>
            </a:r>
          </a:p>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Support</a:t>
            </a:r>
          </a:p>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Openness</a:t>
            </a:r>
          </a:p>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Acknowledgements</a:t>
            </a:r>
          </a:p>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Safety</a:t>
            </a:r>
          </a:p>
          <a:p>
            <a:pPr marL="342900" indent="-34290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Reassurance</a:t>
            </a:r>
          </a:p>
        </p:txBody>
      </p:sp>
      <p:pic>
        <p:nvPicPr>
          <p:cNvPr id="7" name="Picture 6">
            <a:extLst>
              <a:ext uri="{FF2B5EF4-FFF2-40B4-BE49-F238E27FC236}">
                <a16:creationId xmlns:a16="http://schemas.microsoft.com/office/drawing/2014/main" id="{1642726A-9710-E643-A125-F08E2D93C8A2}"/>
              </a:ext>
            </a:extLst>
          </p:cNvPr>
          <p:cNvPicPr>
            <a:picLocks noChangeAspect="1"/>
          </p:cNvPicPr>
          <p:nvPr/>
        </p:nvPicPr>
        <p:blipFill>
          <a:blip r:embed="rId3"/>
          <a:stretch>
            <a:fillRect/>
          </a:stretch>
        </p:blipFill>
        <p:spPr>
          <a:xfrm>
            <a:off x="402569" y="4778103"/>
            <a:ext cx="1097375" cy="249958"/>
          </a:xfrm>
          <a:prstGeom prst="rect">
            <a:avLst/>
          </a:prstGeom>
        </p:spPr>
      </p:pic>
    </p:spTree>
    <p:extLst>
      <p:ext uri="{BB962C8B-B14F-4D97-AF65-F5344CB8AC3E}">
        <p14:creationId xmlns:p14="http://schemas.microsoft.com/office/powerpoint/2010/main" val="147925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D42B1-34A1-42E5-AAE1-0BF517777ABC}"/>
              </a:ext>
            </a:extLst>
          </p:cNvPr>
          <p:cNvSpPr>
            <a:spLocks noGrp="1"/>
          </p:cNvSpPr>
          <p:nvPr>
            <p:ph type="title"/>
          </p:nvPr>
        </p:nvSpPr>
        <p:spPr/>
        <p:txBody>
          <a:bodyPr/>
          <a:lstStyle/>
          <a:p>
            <a:pPr marL="0" marR="0" lvl="0" indent="0" algn="l" defTabSz="317464" rtl="0" eaLnBrk="1" fontAlgn="auto" latinLnBrk="0" hangingPunct="1">
              <a:lnSpc>
                <a:spcPct val="100000"/>
              </a:lnSpc>
              <a:spcBef>
                <a:spcPts val="0"/>
              </a:spcBef>
              <a:spcAft>
                <a:spcPts val="800"/>
              </a:spcAft>
              <a:buClr>
                <a:srgbClr val="F2BF05"/>
              </a:buClr>
              <a:buSzTx/>
              <a:buNone/>
              <a:tabLst/>
              <a:defRPr/>
            </a:pPr>
            <a:r>
              <a:rPr kumimoji="0" lang="en-US" sz="240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Trauma-Informed Care: Being a Good Relative</a:t>
            </a:r>
          </a:p>
        </p:txBody>
      </p:sp>
      <p:sp>
        <p:nvSpPr>
          <p:cNvPr id="12" name="TextBox 11">
            <a:extLst>
              <a:ext uri="{FF2B5EF4-FFF2-40B4-BE49-F238E27FC236}">
                <a16:creationId xmlns:a16="http://schemas.microsoft.com/office/drawing/2014/main" id="{28FEF79C-3E56-D1AC-81AB-FA609273CE63}"/>
              </a:ext>
            </a:extLst>
          </p:cNvPr>
          <p:cNvSpPr txBox="1"/>
          <p:nvPr/>
        </p:nvSpPr>
        <p:spPr>
          <a:xfrm>
            <a:off x="374653" y="1236468"/>
            <a:ext cx="8631124"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A way to view trauma-informed care is as caring for all others as relatives. Being a good relative means caring for others, actively working to decrease their discomfort, and seeking to eliminate conditions that may harm them. In Indian Country, an understanding of generosity respect, belonging, connectedness, and other virtues is reflected in being a good relative.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Trauma-informed care is a recent term for an approach to providing emotional and physical support and safety in a way that recognizes the impact of trauma and potential trauma triggers. This approach is very different from the experiences of many of our tribal members, who have experienced or witnessed violence and threats in care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Implementing trauma-informed principles comes naturally as we apply a cultural understanding of being a good relative.</a:t>
            </a:r>
            <a:endParaRPr kumimoji="0" lang="en-US" sz="16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68D9219-89E6-7A4A-1EA1-86F1E76555CD}"/>
              </a:ext>
            </a:extLst>
          </p:cNvPr>
          <p:cNvPicPr>
            <a:picLocks noChangeAspect="1"/>
          </p:cNvPicPr>
          <p:nvPr/>
        </p:nvPicPr>
        <p:blipFill>
          <a:blip r:embed="rId3"/>
          <a:stretch>
            <a:fillRect/>
          </a:stretch>
        </p:blipFill>
        <p:spPr>
          <a:xfrm>
            <a:off x="402569" y="4778103"/>
            <a:ext cx="1097375" cy="249958"/>
          </a:xfrm>
          <a:prstGeom prst="rect">
            <a:avLst/>
          </a:prstGeom>
        </p:spPr>
      </p:pic>
      <p:sp>
        <p:nvSpPr>
          <p:cNvPr id="2" name="Footer Placeholder 1">
            <a:extLst>
              <a:ext uri="{FF2B5EF4-FFF2-40B4-BE49-F238E27FC236}">
                <a16:creationId xmlns:a16="http://schemas.microsoft.com/office/drawing/2014/main" id="{B10255D2-0B43-37B0-EF11-DD843F4BDE5C}"/>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A Trauma-Informed Approach to Working with Tribes</a:t>
            </a:r>
          </a:p>
        </p:txBody>
      </p:sp>
      <p:sp>
        <p:nvSpPr>
          <p:cNvPr id="3" name="Slide Number Placeholder 2">
            <a:extLst>
              <a:ext uri="{FF2B5EF4-FFF2-40B4-BE49-F238E27FC236}">
                <a16:creationId xmlns:a16="http://schemas.microsoft.com/office/drawing/2014/main" id="{B574DF29-B7A6-D37A-6857-FA7B29422879}"/>
              </a:ext>
            </a:extLst>
          </p:cNvPr>
          <p:cNvSpPr>
            <a:spLocks noGrp="1"/>
          </p:cNvSpPr>
          <p:nvPr>
            <p:ph type="sldNum" sz="quarter" idx="4"/>
          </p:nvPr>
        </p:nvSpPr>
        <p:spPr/>
        <p:txBody>
          <a:bodyPr/>
          <a:lstStyle/>
          <a:p>
            <a:fld id="{42782948-4DBE-204D-AB9E-B65E067054AE}" type="slidenum">
              <a:rPr lang="en-US" smtClean="0"/>
              <a:pPr/>
              <a:t>16</a:t>
            </a:fld>
            <a:endParaRPr lang="en-US"/>
          </a:p>
        </p:txBody>
      </p:sp>
    </p:spTree>
    <p:extLst>
      <p:ext uri="{BB962C8B-B14F-4D97-AF65-F5344CB8AC3E}">
        <p14:creationId xmlns:p14="http://schemas.microsoft.com/office/powerpoint/2010/main" val="160436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B3E2F7-2223-4850-A624-53E95B763E55}"/>
              </a:ext>
            </a:extLst>
          </p:cNvPr>
          <p:cNvSpPr txBox="1"/>
          <p:nvPr/>
        </p:nvSpPr>
        <p:spPr>
          <a:xfrm flipH="1">
            <a:off x="5431769" y="724837"/>
            <a:ext cx="2719797" cy="1200329"/>
          </a:xfrm>
          <a:prstGeom prst="rect">
            <a:avLst/>
          </a:prstGeom>
          <a:noFill/>
        </p:spPr>
        <p:txBody>
          <a:bodyPr wrap="square" rtlCol="0">
            <a:spAutoFit/>
          </a:bodyPr>
          <a:lstStyle/>
          <a:p>
            <a:r>
              <a:rPr lang="en-US" sz="3600" dirty="0"/>
              <a:t>Great Mystery</a:t>
            </a:r>
          </a:p>
        </p:txBody>
      </p:sp>
      <p:pic>
        <p:nvPicPr>
          <p:cNvPr id="1028" name="Picture 4" descr="Flat planet Earth icon. isolated on white background. Vector illustration.  Image of round earth stock illustrations">
            <a:extLst>
              <a:ext uri="{FF2B5EF4-FFF2-40B4-BE49-F238E27FC236}">
                <a16:creationId xmlns:a16="http://schemas.microsoft.com/office/drawing/2014/main" id="{144CC0AF-68BF-471E-A144-B62F78EC61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99" t="16002" r="14000" b="17332"/>
          <a:stretch/>
        </p:blipFill>
        <p:spPr bwMode="auto">
          <a:xfrm>
            <a:off x="402569" y="550836"/>
            <a:ext cx="5029200" cy="45039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107D0BD-39B6-47D1-BC96-7C5E5B543336}"/>
              </a:ext>
            </a:extLst>
          </p:cNvPr>
          <p:cNvSpPr txBox="1"/>
          <p:nvPr/>
        </p:nvSpPr>
        <p:spPr>
          <a:xfrm>
            <a:off x="402569" y="134564"/>
            <a:ext cx="62460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Indigenous Knowledge</a:t>
            </a:r>
          </a:p>
        </p:txBody>
      </p:sp>
      <p:pic>
        <p:nvPicPr>
          <p:cNvPr id="10" name="Picture 9">
            <a:extLst>
              <a:ext uri="{FF2B5EF4-FFF2-40B4-BE49-F238E27FC236}">
                <a16:creationId xmlns:a16="http://schemas.microsoft.com/office/drawing/2014/main" id="{715E85BB-E331-45A3-B3CD-1E2ED2E372E0}"/>
              </a:ext>
            </a:extLst>
          </p:cNvPr>
          <p:cNvPicPr>
            <a:picLocks noChangeAspect="1"/>
          </p:cNvPicPr>
          <p:nvPr/>
        </p:nvPicPr>
        <p:blipFill>
          <a:blip r:embed="rId4"/>
          <a:stretch>
            <a:fillRect/>
          </a:stretch>
        </p:blipFill>
        <p:spPr>
          <a:xfrm>
            <a:off x="402569" y="4778103"/>
            <a:ext cx="1097375" cy="249958"/>
          </a:xfrm>
          <a:prstGeom prst="rect">
            <a:avLst/>
          </a:prstGeom>
        </p:spPr>
      </p:pic>
      <p:sp>
        <p:nvSpPr>
          <p:cNvPr id="6" name="TextBox 5">
            <a:extLst>
              <a:ext uri="{FF2B5EF4-FFF2-40B4-BE49-F238E27FC236}">
                <a16:creationId xmlns:a16="http://schemas.microsoft.com/office/drawing/2014/main" id="{7C9B5BBC-FAC2-9D6E-D6CD-88FB81DE2F23}"/>
              </a:ext>
            </a:extLst>
          </p:cNvPr>
          <p:cNvSpPr txBox="1"/>
          <p:nvPr/>
        </p:nvSpPr>
        <p:spPr>
          <a:xfrm>
            <a:off x="5431769" y="2053774"/>
            <a:ext cx="3425904" cy="2585323"/>
          </a:xfrm>
          <a:prstGeom prst="rect">
            <a:avLst/>
          </a:prstGeom>
          <a:noFill/>
        </p:spPr>
        <p:txBody>
          <a:bodyPr wrap="square" rtlCol="0">
            <a:spAutoFit/>
          </a:bodyPr>
          <a:lstStyle/>
          <a:p>
            <a:r>
              <a:rPr lang="en-US" dirty="0">
                <a:effectLst/>
                <a:latin typeface="Arial" panose="020B0604020202020204" pitchFamily="34" charset="0"/>
                <a:cs typeface="Arial" panose="020B0604020202020204" pitchFamily="34" charset="0"/>
              </a:rPr>
              <a:t>There are ideas, understandings, information, concepts, techniques, and practices that are marginalized in western knowledge.</a:t>
            </a:r>
          </a:p>
          <a:p>
            <a:endParaRPr lang="en-US" dirty="0">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These are therapeutic, comforting, reassuring, and healing.</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61837FE-7BB9-8ED9-8B6A-70C735F3A029}"/>
              </a:ext>
            </a:extLst>
          </p:cNvPr>
          <p:cNvSpPr txBox="1"/>
          <p:nvPr/>
        </p:nvSpPr>
        <p:spPr>
          <a:xfrm>
            <a:off x="1403234" y="977063"/>
            <a:ext cx="3027871" cy="4031873"/>
          </a:xfrm>
          <a:prstGeom prst="rect">
            <a:avLst/>
          </a:prstGeom>
          <a:noFill/>
        </p:spPr>
        <p:txBody>
          <a:bodyPr wrap="square" rtlCol="0">
            <a:spAutoFit/>
          </a:bodyPr>
          <a:lstStyle/>
          <a:p>
            <a:pPr algn="ctr">
              <a:lnSpc>
                <a:spcPct val="150000"/>
              </a:lnSpc>
            </a:pPr>
            <a:r>
              <a:rPr lang="en-US" sz="1600" b="1" dirty="0">
                <a:solidFill>
                  <a:schemeClr val="bg1"/>
                </a:solidFill>
                <a:latin typeface="Arial" panose="020B0604020202020204" pitchFamily="34" charset="0"/>
                <a:cs typeface="Arial" panose="020B0604020202020204" pitchFamily="34" charset="0"/>
              </a:rPr>
              <a:t>Trauma-informed care</a:t>
            </a:r>
          </a:p>
          <a:p>
            <a:pPr algn="ctr">
              <a:lnSpc>
                <a:spcPct val="150000"/>
              </a:lnSpc>
            </a:pPr>
            <a:r>
              <a:rPr lang="en-US" sz="1600" b="1" dirty="0">
                <a:solidFill>
                  <a:schemeClr val="bg1"/>
                </a:solidFill>
                <a:latin typeface="Arial" panose="020B0604020202020204" pitchFamily="34" charset="0"/>
                <a:cs typeface="Arial" panose="020B0604020202020204" pitchFamily="34" charset="0"/>
              </a:rPr>
              <a:t>Relaxation</a:t>
            </a:r>
          </a:p>
          <a:p>
            <a:pPr algn="ctr">
              <a:lnSpc>
                <a:spcPct val="150000"/>
              </a:lnSpc>
            </a:pPr>
            <a:r>
              <a:rPr lang="en-US" sz="1600" b="1" dirty="0">
                <a:solidFill>
                  <a:schemeClr val="bg1"/>
                </a:solidFill>
                <a:latin typeface="Arial" panose="020B0604020202020204" pitchFamily="34" charset="0"/>
                <a:cs typeface="Arial" panose="020B0604020202020204" pitchFamily="34" charset="0"/>
              </a:rPr>
              <a:t>Thought stoppage</a:t>
            </a:r>
          </a:p>
          <a:p>
            <a:pPr algn="ctr">
              <a:lnSpc>
                <a:spcPct val="150000"/>
              </a:lnSpc>
            </a:pPr>
            <a:r>
              <a:rPr lang="en-US" sz="1600" b="1" dirty="0">
                <a:solidFill>
                  <a:schemeClr val="bg1"/>
                </a:solidFill>
                <a:latin typeface="Arial" panose="020B0604020202020204" pitchFamily="34" charset="0"/>
                <a:cs typeface="Arial" panose="020B0604020202020204" pitchFamily="34" charset="0"/>
              </a:rPr>
              <a:t>Breathing</a:t>
            </a:r>
          </a:p>
          <a:p>
            <a:pPr algn="ctr">
              <a:lnSpc>
                <a:spcPct val="150000"/>
              </a:lnSpc>
            </a:pPr>
            <a:r>
              <a:rPr lang="en-US" sz="1600" b="1">
                <a:solidFill>
                  <a:schemeClr val="bg1"/>
                </a:solidFill>
                <a:latin typeface="Arial" panose="020B0604020202020204" pitchFamily="34" charset="0"/>
                <a:cs typeface="Arial" panose="020B0604020202020204" pitchFamily="34" charset="0"/>
              </a:rPr>
              <a:t>Selective </a:t>
            </a:r>
            <a:r>
              <a:rPr lang="en-US" sz="1600" b="1" dirty="0">
                <a:solidFill>
                  <a:schemeClr val="bg1"/>
                </a:solidFill>
                <a:latin typeface="Arial" panose="020B0604020202020204" pitchFamily="34" charset="0"/>
                <a:cs typeface="Arial" panose="020B0604020202020204" pitchFamily="34" charset="0"/>
              </a:rPr>
              <a:t>ignoring</a:t>
            </a:r>
          </a:p>
          <a:p>
            <a:pPr algn="ctr">
              <a:lnSpc>
                <a:spcPct val="150000"/>
              </a:lnSpc>
            </a:pPr>
            <a:r>
              <a:rPr lang="en-US" sz="1600" b="1" dirty="0">
                <a:solidFill>
                  <a:schemeClr val="bg1"/>
                </a:solidFill>
                <a:latin typeface="Arial" panose="020B0604020202020204" pitchFamily="34" charset="0"/>
                <a:cs typeface="Arial" panose="020B0604020202020204" pitchFamily="34" charset="0"/>
              </a:rPr>
              <a:t>Praise</a:t>
            </a:r>
          </a:p>
          <a:p>
            <a:pPr algn="ctr">
              <a:lnSpc>
                <a:spcPct val="150000"/>
              </a:lnSpc>
            </a:pPr>
            <a:r>
              <a:rPr lang="en-US" sz="1600" b="1" dirty="0">
                <a:solidFill>
                  <a:schemeClr val="bg1"/>
                </a:solidFill>
                <a:latin typeface="Arial" panose="020B0604020202020204" pitchFamily="34" charset="0"/>
                <a:cs typeface="Arial" panose="020B0604020202020204" pitchFamily="34" charset="0"/>
              </a:rPr>
              <a:t>Identity formation</a:t>
            </a:r>
          </a:p>
          <a:p>
            <a:pPr algn="ctr">
              <a:lnSpc>
                <a:spcPct val="150000"/>
              </a:lnSpc>
            </a:pPr>
            <a:r>
              <a:rPr lang="en-US" sz="1600" b="1" dirty="0">
                <a:solidFill>
                  <a:schemeClr val="bg1"/>
                </a:solidFill>
                <a:latin typeface="Arial" panose="020B0604020202020204" pitchFamily="34" charset="0"/>
                <a:cs typeface="Arial" panose="020B0604020202020204" pitchFamily="34" charset="0"/>
              </a:rPr>
              <a:t>Socialization</a:t>
            </a:r>
          </a:p>
          <a:p>
            <a:pPr algn="ctr">
              <a:lnSpc>
                <a:spcPct val="150000"/>
              </a:lnSpc>
            </a:pPr>
            <a:r>
              <a:rPr lang="en-US" sz="1600" b="1" dirty="0">
                <a:solidFill>
                  <a:schemeClr val="bg1"/>
                </a:solidFill>
                <a:latin typeface="Arial" panose="020B0604020202020204" pitchFamily="34" charset="0"/>
                <a:cs typeface="Arial" panose="020B0604020202020204" pitchFamily="34" charset="0"/>
              </a:rPr>
              <a:t>Bonding and attachment</a:t>
            </a:r>
          </a:p>
          <a:p>
            <a:pPr algn="ctr">
              <a:lnSpc>
                <a:spcPct val="150000"/>
              </a:lnSpc>
            </a:pPr>
            <a:r>
              <a:rPr lang="en-US" sz="1600" b="1" dirty="0">
                <a:solidFill>
                  <a:schemeClr val="bg1"/>
                </a:solidFill>
                <a:latin typeface="Arial" panose="020B0604020202020204" pitchFamily="34" charset="0"/>
                <a:cs typeface="Arial" panose="020B0604020202020204" pitchFamily="34" charset="0"/>
              </a:rPr>
              <a:t>Gradual exposure</a:t>
            </a: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95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D42B1-34A1-42E5-AAE1-0BF517777ABC}"/>
              </a:ext>
            </a:extLst>
          </p:cNvPr>
          <p:cNvSpPr>
            <a:spLocks noGrp="1"/>
          </p:cNvSpPr>
          <p:nvPr>
            <p:ph type="title"/>
          </p:nvPr>
        </p:nvSpPr>
        <p:spPr>
          <a:xfrm>
            <a:off x="374653" y="234126"/>
            <a:ext cx="8540223" cy="585277"/>
          </a:xfrm>
        </p:spPr>
        <p:txBody>
          <a:bodyPr/>
          <a:lstStyle/>
          <a:p>
            <a:pPr marL="0" marR="0" lvl="0" indent="0" algn="l" defTabSz="317464" rtl="0" eaLnBrk="1" fontAlgn="auto" latinLnBrk="0" hangingPunct="1">
              <a:lnSpc>
                <a:spcPct val="100000"/>
              </a:lnSpc>
              <a:spcBef>
                <a:spcPts val="0"/>
              </a:spcBef>
              <a:spcAft>
                <a:spcPts val="800"/>
              </a:spcAft>
              <a:buClr>
                <a:srgbClr val="F2BF05"/>
              </a:buClr>
              <a:buSzTx/>
              <a:buNone/>
              <a:tabLst/>
              <a:defRPr/>
            </a:pPr>
            <a:r>
              <a:rPr kumimoji="0" lang="en-US" sz="240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Trauma Informed Care: Transition</a:t>
            </a:r>
          </a:p>
        </p:txBody>
      </p:sp>
      <p:sp>
        <p:nvSpPr>
          <p:cNvPr id="12" name="TextBox 11">
            <a:extLst>
              <a:ext uri="{FF2B5EF4-FFF2-40B4-BE49-F238E27FC236}">
                <a16:creationId xmlns:a16="http://schemas.microsoft.com/office/drawing/2014/main" id="{28FEF79C-3E56-D1AC-81AB-FA609273CE63}"/>
              </a:ext>
            </a:extLst>
          </p:cNvPr>
          <p:cNvSpPr txBox="1"/>
          <p:nvPr/>
        </p:nvSpPr>
        <p:spPr>
          <a:xfrm>
            <a:off x="3213681" y="854151"/>
            <a:ext cx="5469927" cy="3739998"/>
          </a:xfrm>
          <a:prstGeom prst="rect">
            <a:avLst/>
          </a:prstGeom>
          <a:noFill/>
        </p:spPr>
        <p:txBody>
          <a:bodyPr wrap="square" rtlCol="0">
            <a:spAutoFit/>
          </a:bodyPr>
          <a:lstStyle/>
          <a:p>
            <a:pPr marL="342900" indent="-342900">
              <a:lnSpc>
                <a:spcPct val="150000"/>
              </a:lnSpc>
              <a:buClr>
                <a:schemeClr val="accent1"/>
              </a:buClr>
              <a:buFont typeface="Arial" panose="020B0604020202020204" pitchFamily="34" charset="0"/>
              <a:buChar char="•"/>
            </a:pPr>
            <a:r>
              <a:rPr lang="en-US" sz="1600" dirty="0">
                <a:effectLst/>
                <a:latin typeface="Arial" panose="020B0604020202020204" pitchFamily="34" charset="0"/>
                <a:cs typeface="Arial" panose="020B0604020202020204" pitchFamily="34" charset="0"/>
              </a:rPr>
              <a:t>Identify the event or experience. What happened?</a:t>
            </a:r>
          </a:p>
          <a:p>
            <a:pPr marL="342900" indent="-342900">
              <a:lnSpc>
                <a:spcPct val="150000"/>
              </a:lnSpc>
              <a:buClr>
                <a:schemeClr val="accent1"/>
              </a:buClr>
              <a:buFont typeface="Arial" panose="020B0604020202020204" pitchFamily="34" charset="0"/>
              <a:buChar char="•"/>
            </a:pPr>
            <a:r>
              <a:rPr lang="en-US" sz="1600" dirty="0">
                <a:effectLst/>
                <a:latin typeface="Arial" panose="020B0604020202020204" pitchFamily="34" charset="0"/>
                <a:cs typeface="Arial" panose="020B0604020202020204" pitchFamily="34" charset="0"/>
              </a:rPr>
              <a:t>Provide knowledge, understanding, and safety. </a:t>
            </a:r>
          </a:p>
          <a:p>
            <a:pPr marL="342900" indent="-342900">
              <a:lnSpc>
                <a:spcPct val="150000"/>
              </a:lnSpc>
              <a:buClr>
                <a:schemeClr val="accent1"/>
              </a:buClr>
              <a:buFont typeface="Arial" panose="020B0604020202020204" pitchFamily="34" charset="0"/>
              <a:buChar char="•"/>
            </a:pPr>
            <a:r>
              <a:rPr lang="en-US" sz="1600" dirty="0">
                <a:effectLst/>
                <a:latin typeface="Arial" panose="020B0604020202020204" pitchFamily="34" charset="0"/>
                <a:cs typeface="Arial" panose="020B0604020202020204" pitchFamily="34" charset="0"/>
              </a:rPr>
              <a:t>Be aware of behaviors, policies, and surroundings.</a:t>
            </a:r>
          </a:p>
          <a:p>
            <a:pPr marL="342900" indent="-342900">
              <a:lnSpc>
                <a:spcPct val="150000"/>
              </a:lnSpc>
              <a:buClr>
                <a:schemeClr val="accent1"/>
              </a:buClr>
              <a:buFont typeface="Arial" panose="020B0604020202020204" pitchFamily="34" charset="0"/>
              <a:buChar char="•"/>
            </a:pPr>
            <a:r>
              <a:rPr lang="en-US" sz="1600" dirty="0">
                <a:effectLst/>
                <a:latin typeface="Arial" panose="020B0604020202020204" pitchFamily="34" charset="0"/>
                <a:cs typeface="Arial" panose="020B0604020202020204" pitchFamily="34" charset="0"/>
              </a:rPr>
              <a:t>Move from what was before to what is now.</a:t>
            </a:r>
            <a:endParaRPr lang="en-US" sz="1600" dirty="0">
              <a:latin typeface="Arial" panose="020B0604020202020204" pitchFamily="34" charset="0"/>
              <a:cs typeface="Arial" panose="020B0604020202020204" pitchFamily="34" charset="0"/>
            </a:endParaRPr>
          </a:p>
          <a:p>
            <a:pPr marL="342900" indent="-342900">
              <a:lnSpc>
                <a:spcPct val="150000"/>
              </a:lnSpc>
              <a:buClr>
                <a:schemeClr val="accent1"/>
              </a:buClr>
              <a:buFont typeface="Arial" panose="020B0604020202020204" pitchFamily="34" charset="0"/>
              <a:buChar char="•"/>
            </a:pPr>
            <a:r>
              <a:rPr lang="en-US" sz="1600" dirty="0">
                <a:effectLst/>
                <a:latin typeface="Arial" panose="020B0604020202020204" pitchFamily="34" charset="0"/>
                <a:cs typeface="Arial" panose="020B0604020202020204" pitchFamily="34" charset="0"/>
              </a:rPr>
              <a:t>Define the experience or trauma rather than the experience or trauma defining the person.</a:t>
            </a:r>
            <a:endParaRPr lang="en-US" sz="1600" dirty="0">
              <a:latin typeface="Arial" panose="020B0604020202020204" pitchFamily="34" charset="0"/>
              <a:cs typeface="Arial" panose="020B0604020202020204" pitchFamily="34" charset="0"/>
            </a:endParaRPr>
          </a:p>
          <a:p>
            <a:pPr marL="342900" indent="-342900">
              <a:lnSpc>
                <a:spcPct val="150000"/>
              </a:lnSpc>
              <a:buClr>
                <a:schemeClr val="accent1"/>
              </a:buClr>
              <a:buFont typeface="Arial" panose="020B0604020202020204" pitchFamily="34" charset="0"/>
              <a:buChar char="•"/>
            </a:pPr>
            <a:r>
              <a:rPr lang="en-US" sz="1600" dirty="0">
                <a:effectLst/>
                <a:latin typeface="Arial" panose="020B0604020202020204" pitchFamily="34" charset="0"/>
                <a:cs typeface="Arial" panose="020B0604020202020204" pitchFamily="34" charset="0"/>
              </a:rPr>
              <a:t>Recognize that memories, reminders, or triggers do not need to devastate us.</a:t>
            </a:r>
            <a:endParaRPr lang="en-US" sz="1600" dirty="0">
              <a:latin typeface="Arial" panose="020B0604020202020204" pitchFamily="34" charset="0"/>
              <a:cs typeface="Arial" panose="020B0604020202020204" pitchFamily="34" charset="0"/>
            </a:endParaRPr>
          </a:p>
          <a:p>
            <a:pPr marL="342900" indent="-342900">
              <a:lnSpc>
                <a:spcPct val="150000"/>
              </a:lnSpc>
              <a:buClr>
                <a:schemeClr val="accent1"/>
              </a:buClr>
              <a:buFont typeface="Arial" panose="020B0604020202020204" pitchFamily="34" charset="0"/>
              <a:buChar char="•"/>
            </a:pPr>
            <a:r>
              <a:rPr lang="en-US" sz="1600" dirty="0">
                <a:effectLst/>
                <a:latin typeface="Arial" panose="020B0604020202020204" pitchFamily="34" charset="0"/>
                <a:cs typeface="Arial" panose="020B0604020202020204" pitchFamily="34" charset="0"/>
              </a:rPr>
              <a:t>Learn healthy self-care skills.</a:t>
            </a:r>
            <a:endParaRPr lang="en-US" sz="1600" dirty="0">
              <a:latin typeface="Arial" panose="020B0604020202020204" pitchFamily="34" charset="0"/>
              <a:cs typeface="Arial" panose="020B0604020202020204" pitchFamily="34" charset="0"/>
            </a:endParaRPr>
          </a:p>
          <a:p>
            <a:pPr marL="342900" indent="-342900">
              <a:lnSpc>
                <a:spcPct val="150000"/>
              </a:lnSpc>
              <a:buClr>
                <a:schemeClr val="accent1"/>
              </a:buClr>
              <a:buFont typeface="Arial" panose="020B0604020202020204" pitchFamily="34" charset="0"/>
              <a:buChar char="•"/>
            </a:pPr>
            <a:r>
              <a:rPr lang="en-US" sz="1600" dirty="0">
                <a:effectLst/>
                <a:latin typeface="Arial" panose="020B0604020202020204" pitchFamily="34" charset="0"/>
                <a:cs typeface="Arial" panose="020B0604020202020204" pitchFamily="34" charset="0"/>
              </a:rPr>
              <a:t>Reveal ourselves to ourselves.</a:t>
            </a:r>
            <a:endParaRPr lang="en-US" sz="1600"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5A178449-D305-0D67-14B2-A0377DB1C54F}"/>
              </a:ext>
            </a:extLst>
          </p:cNvPr>
          <p:cNvSpPr>
            <a:spLocks noGrp="1"/>
          </p:cNvSpPr>
          <p:nvPr>
            <p:ph type="ftr" sz="quarter" idx="11"/>
          </p:nvPr>
        </p:nvSpPr>
        <p:spPr/>
        <p:txBody>
          <a:bodyPr/>
          <a:lstStyle/>
          <a:p>
            <a:r>
              <a:rPr lang="en-US" dirty="0">
                <a:latin typeface="+mn-lt"/>
              </a:rPr>
              <a:t>A Trauma-Informed Approach to Working with Tribes</a:t>
            </a:r>
          </a:p>
        </p:txBody>
      </p:sp>
      <p:sp>
        <p:nvSpPr>
          <p:cNvPr id="5" name="Slide Number Placeholder 4">
            <a:extLst>
              <a:ext uri="{FF2B5EF4-FFF2-40B4-BE49-F238E27FC236}">
                <a16:creationId xmlns:a16="http://schemas.microsoft.com/office/drawing/2014/main" id="{3E47D0D0-939C-1EF4-7D9C-5E4C3630B1BE}"/>
              </a:ext>
            </a:extLst>
          </p:cNvPr>
          <p:cNvSpPr>
            <a:spLocks noGrp="1"/>
          </p:cNvSpPr>
          <p:nvPr>
            <p:ph type="sldNum" sz="quarter" idx="4"/>
          </p:nvPr>
        </p:nvSpPr>
        <p:spPr/>
        <p:txBody>
          <a:bodyPr/>
          <a:lstStyle/>
          <a:p>
            <a:fld id="{42782948-4DBE-204D-AB9E-B65E067054AE}" type="slidenum">
              <a:rPr lang="en-US" smtClean="0"/>
              <a:pPr/>
              <a:t>18</a:t>
            </a:fld>
            <a:endParaRPr lang="en-US" dirty="0"/>
          </a:p>
        </p:txBody>
      </p:sp>
      <p:sp>
        <p:nvSpPr>
          <p:cNvPr id="6" name="TextBox 5">
            <a:extLst>
              <a:ext uri="{FF2B5EF4-FFF2-40B4-BE49-F238E27FC236}">
                <a16:creationId xmlns:a16="http://schemas.microsoft.com/office/drawing/2014/main" id="{6E38E64E-BED8-3599-7673-CFECED73D35F}"/>
              </a:ext>
            </a:extLst>
          </p:cNvPr>
          <p:cNvSpPr txBox="1"/>
          <p:nvPr/>
        </p:nvSpPr>
        <p:spPr>
          <a:xfrm>
            <a:off x="527053" y="1604228"/>
            <a:ext cx="2028304" cy="2239844"/>
          </a:xfrm>
          <a:prstGeom prst="rect">
            <a:avLst/>
          </a:prstGeom>
          <a:noFill/>
        </p:spPr>
        <p:txBody>
          <a:bodyPr wrap="square" rtlCol="0">
            <a:spAutoFit/>
          </a:bodyPr>
          <a:lstStyle/>
          <a:p>
            <a:pPr>
              <a:lnSpc>
                <a:spcPct val="150000"/>
              </a:lnSpc>
              <a:buClr>
                <a:schemeClr val="accent1"/>
              </a:buClr>
            </a:pPr>
            <a:r>
              <a:rPr lang="en-US" sz="2400" b="1" dirty="0">
                <a:solidFill>
                  <a:schemeClr val="tx2"/>
                </a:solidFill>
                <a:latin typeface="Arial" panose="020B0604020202020204" pitchFamily="34" charset="0"/>
                <a:cs typeface="Arial" panose="020B0604020202020204" pitchFamily="34" charset="0"/>
              </a:rPr>
              <a:t>Trauma</a:t>
            </a:r>
          </a:p>
          <a:p>
            <a:pPr>
              <a:lnSpc>
                <a:spcPct val="150000"/>
              </a:lnSpc>
              <a:buClr>
                <a:schemeClr val="accent1"/>
              </a:buClr>
            </a:pPr>
            <a:r>
              <a:rPr lang="en-US" sz="2400" b="1" dirty="0">
                <a:solidFill>
                  <a:schemeClr val="tx2"/>
                </a:solidFill>
                <a:latin typeface="Arial" panose="020B0604020202020204" pitchFamily="34" charset="0"/>
                <a:cs typeface="Arial" panose="020B0604020202020204" pitchFamily="34" charset="0"/>
              </a:rPr>
              <a:t>Informed</a:t>
            </a:r>
          </a:p>
          <a:p>
            <a:pPr>
              <a:lnSpc>
                <a:spcPct val="150000"/>
              </a:lnSpc>
              <a:buClr>
                <a:schemeClr val="accent1"/>
              </a:buClr>
            </a:pPr>
            <a:r>
              <a:rPr lang="en-US" sz="2400" b="1" dirty="0">
                <a:solidFill>
                  <a:schemeClr val="tx2"/>
                </a:solidFill>
                <a:latin typeface="Arial" panose="020B0604020202020204" pitchFamily="34" charset="0"/>
                <a:cs typeface="Arial" panose="020B0604020202020204" pitchFamily="34" charset="0"/>
              </a:rPr>
              <a:t>Care</a:t>
            </a:r>
          </a:p>
          <a:p>
            <a:pPr>
              <a:lnSpc>
                <a:spcPct val="150000"/>
              </a:lnSpc>
              <a:buClr>
                <a:schemeClr val="accent1"/>
              </a:buClr>
            </a:pPr>
            <a:r>
              <a:rPr lang="en-US" sz="2400" b="1" dirty="0">
                <a:solidFill>
                  <a:schemeClr val="tx2"/>
                </a:solidFill>
                <a:latin typeface="Arial" panose="020B0604020202020204" pitchFamily="34" charset="0"/>
                <a:cs typeface="Arial" panose="020B0604020202020204" pitchFamily="34" charset="0"/>
              </a:rPr>
              <a:t>Transition</a:t>
            </a:r>
          </a:p>
        </p:txBody>
      </p:sp>
      <p:pic>
        <p:nvPicPr>
          <p:cNvPr id="7" name="Picture 6">
            <a:extLst>
              <a:ext uri="{FF2B5EF4-FFF2-40B4-BE49-F238E27FC236}">
                <a16:creationId xmlns:a16="http://schemas.microsoft.com/office/drawing/2014/main" id="{959EEA37-274B-1409-3E2C-AFB9712C4337}"/>
              </a:ext>
            </a:extLst>
          </p:cNvPr>
          <p:cNvPicPr>
            <a:picLocks noChangeAspect="1"/>
          </p:cNvPicPr>
          <p:nvPr/>
        </p:nvPicPr>
        <p:blipFill>
          <a:blip r:embed="rId3"/>
          <a:stretch>
            <a:fillRect/>
          </a:stretch>
        </p:blipFill>
        <p:spPr>
          <a:xfrm>
            <a:off x="402569" y="4778103"/>
            <a:ext cx="1097375" cy="249958"/>
          </a:xfrm>
          <a:prstGeom prst="rect">
            <a:avLst/>
          </a:prstGeom>
        </p:spPr>
      </p:pic>
    </p:spTree>
    <p:extLst>
      <p:ext uri="{BB962C8B-B14F-4D97-AF65-F5344CB8AC3E}">
        <p14:creationId xmlns:p14="http://schemas.microsoft.com/office/powerpoint/2010/main" val="114774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74649" y="1341798"/>
            <a:ext cx="3845659" cy="3304198"/>
          </a:xfrm>
        </p:spPr>
        <p:txBody>
          <a:bodyPr/>
          <a:lstStyle/>
          <a:p>
            <a:pPr>
              <a:spcAft>
                <a:spcPts val="800"/>
              </a:spcAft>
            </a:pPr>
            <a:r>
              <a:rPr lang="en-US" dirty="0">
                <a:latin typeface="Arial" panose="020B0604020202020204" pitchFamily="34" charset="0"/>
                <a:cs typeface="Arial" panose="020B0604020202020204" pitchFamily="34" charset="0"/>
              </a:rPr>
              <a:t>Suicide Prevention Resource Center: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3"/>
              </a:rPr>
              <a:t>www.sprc.org</a:t>
            </a:r>
            <a:endParaRPr lang="en-US" dirty="0">
              <a:latin typeface="Arial" panose="020B0604020202020204" pitchFamily="34" charset="0"/>
              <a:cs typeface="Arial" panose="020B0604020202020204" pitchFamily="34" charset="0"/>
            </a:endParaRPr>
          </a:p>
          <a:p>
            <a:pPr>
              <a:spcAft>
                <a:spcPts val="800"/>
              </a:spcAft>
            </a:pPr>
            <a:r>
              <a:rPr lang="en-US" dirty="0">
                <a:latin typeface="Arial" panose="020B0604020202020204" pitchFamily="34" charset="0"/>
                <a:cs typeface="Arial" panose="020B0604020202020204" pitchFamily="34" charset="0"/>
              </a:rPr>
              <a:t>Substance Abuse and Mental Health Services Administration: </a:t>
            </a:r>
            <a:br>
              <a:rPr lang="en-US" dirty="0">
                <a:latin typeface="Arial" panose="020B0604020202020204" pitchFamily="34" charset="0"/>
                <a:cs typeface="Arial" panose="020B0604020202020204" pitchFamily="34" charset="0"/>
                <a:hlinkClick r:id="rId4"/>
              </a:rPr>
            </a:br>
            <a:r>
              <a:rPr lang="en-US" dirty="0">
                <a:latin typeface="Arial" panose="020B0604020202020204" pitchFamily="34" charset="0"/>
                <a:cs typeface="Arial" panose="020B0604020202020204" pitchFamily="34" charset="0"/>
                <a:hlinkClick r:id="rId4"/>
              </a:rPr>
              <a:t>www.samhsa.gov</a:t>
            </a:r>
            <a:endParaRPr lang="en-US" dirty="0">
              <a:latin typeface="Arial" panose="020B0604020202020204" pitchFamily="34" charset="0"/>
              <a:cs typeface="Arial" panose="020B0604020202020204" pitchFamily="34" charset="0"/>
            </a:endParaRPr>
          </a:p>
          <a:p>
            <a:pPr>
              <a:spcAft>
                <a:spcPts val="800"/>
              </a:spcAft>
            </a:pPr>
            <a:r>
              <a:rPr lang="en-US" dirty="0"/>
              <a:t>SAMHSA’s Concept of Trauma and Guidance for a Trauma-Informed Approach: </a:t>
            </a:r>
            <a:r>
              <a:rPr lang="en-US" dirty="0">
                <a:hlinkClick r:id="rId5"/>
              </a:rPr>
              <a:t>https://store.samhsa.gov/product/SAMHSA-s-Concept-of-Trauma-and-Guidance-for-a-Trauma-Informed-Approach/SMA14-4884</a:t>
            </a:r>
            <a:r>
              <a:rPr lang="en-US" dirty="0"/>
              <a:t> </a:t>
            </a:r>
            <a:endParaRPr lang="en-US" dirty="0">
              <a:latin typeface="Arial" panose="020B0604020202020204" pitchFamily="34" charset="0"/>
              <a:cs typeface="Arial" panose="020B0604020202020204" pitchFamily="34" charset="0"/>
            </a:endParaRPr>
          </a:p>
          <a:p>
            <a:pPr>
              <a:spcAft>
                <a:spcPts val="800"/>
              </a:spcAft>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t>Resources </a:t>
            </a:r>
          </a:p>
        </p:txBody>
      </p:sp>
      <p:sp>
        <p:nvSpPr>
          <p:cNvPr id="12" name="Freeform 193"/>
          <p:cNvSpPr>
            <a:spLocks noEditPoints="1"/>
          </p:cNvSpPr>
          <p:nvPr/>
        </p:nvSpPr>
        <p:spPr bwMode="auto">
          <a:xfrm>
            <a:off x="7850951" y="3611177"/>
            <a:ext cx="901068" cy="1034819"/>
          </a:xfrm>
          <a:custGeom>
            <a:avLst/>
            <a:gdLst>
              <a:gd name="T0" fmla="*/ 59 w 59"/>
              <a:gd name="T1" fmla="*/ 20 h 68"/>
              <a:gd name="T2" fmla="*/ 59 w 59"/>
              <a:gd name="T3" fmla="*/ 64 h 68"/>
              <a:gd name="T4" fmla="*/ 55 w 59"/>
              <a:gd name="T5" fmla="*/ 68 h 68"/>
              <a:gd name="T6" fmla="*/ 4 w 59"/>
              <a:gd name="T7" fmla="*/ 68 h 68"/>
              <a:gd name="T8" fmla="*/ 0 w 59"/>
              <a:gd name="T9" fmla="*/ 64 h 68"/>
              <a:gd name="T10" fmla="*/ 0 w 59"/>
              <a:gd name="T11" fmla="*/ 3 h 68"/>
              <a:gd name="T12" fmla="*/ 4 w 59"/>
              <a:gd name="T13" fmla="*/ 0 h 68"/>
              <a:gd name="T14" fmla="*/ 38 w 59"/>
              <a:gd name="T15" fmla="*/ 0 h 68"/>
              <a:gd name="T16" fmla="*/ 44 w 59"/>
              <a:gd name="T17" fmla="*/ 2 h 68"/>
              <a:gd name="T18" fmla="*/ 56 w 59"/>
              <a:gd name="T19" fmla="*/ 14 h 68"/>
              <a:gd name="T20" fmla="*/ 59 w 59"/>
              <a:gd name="T21" fmla="*/ 20 h 68"/>
              <a:gd name="T22" fmla="*/ 54 w 59"/>
              <a:gd name="T23" fmla="*/ 24 h 68"/>
              <a:gd name="T24" fmla="*/ 38 w 59"/>
              <a:gd name="T25" fmla="*/ 24 h 68"/>
              <a:gd name="T26" fmla="*/ 34 w 59"/>
              <a:gd name="T27" fmla="*/ 20 h 68"/>
              <a:gd name="T28" fmla="*/ 34 w 59"/>
              <a:gd name="T29" fmla="*/ 5 h 68"/>
              <a:gd name="T30" fmla="*/ 5 w 59"/>
              <a:gd name="T31" fmla="*/ 5 h 68"/>
              <a:gd name="T32" fmla="*/ 5 w 59"/>
              <a:gd name="T33" fmla="*/ 63 h 68"/>
              <a:gd name="T34" fmla="*/ 54 w 59"/>
              <a:gd name="T35" fmla="*/ 63 h 68"/>
              <a:gd name="T36" fmla="*/ 54 w 59"/>
              <a:gd name="T37" fmla="*/ 24 h 68"/>
              <a:gd name="T38" fmla="*/ 16 w 59"/>
              <a:gd name="T39" fmla="*/ 29 h 68"/>
              <a:gd name="T40" fmla="*/ 43 w 59"/>
              <a:gd name="T41" fmla="*/ 29 h 68"/>
              <a:gd name="T42" fmla="*/ 44 w 59"/>
              <a:gd name="T43" fmla="*/ 30 h 68"/>
              <a:gd name="T44" fmla="*/ 44 w 59"/>
              <a:gd name="T45" fmla="*/ 32 h 68"/>
              <a:gd name="T46" fmla="*/ 43 w 59"/>
              <a:gd name="T47" fmla="*/ 34 h 68"/>
              <a:gd name="T48" fmla="*/ 16 w 59"/>
              <a:gd name="T49" fmla="*/ 34 h 68"/>
              <a:gd name="T50" fmla="*/ 15 w 59"/>
              <a:gd name="T51" fmla="*/ 32 h 68"/>
              <a:gd name="T52" fmla="*/ 15 w 59"/>
              <a:gd name="T53" fmla="*/ 30 h 68"/>
              <a:gd name="T54" fmla="*/ 16 w 59"/>
              <a:gd name="T55" fmla="*/ 29 h 68"/>
              <a:gd name="T56" fmla="*/ 44 w 59"/>
              <a:gd name="T57" fmla="*/ 40 h 68"/>
              <a:gd name="T58" fmla="*/ 44 w 59"/>
              <a:gd name="T59" fmla="*/ 42 h 68"/>
              <a:gd name="T60" fmla="*/ 43 w 59"/>
              <a:gd name="T61" fmla="*/ 43 h 68"/>
              <a:gd name="T62" fmla="*/ 16 w 59"/>
              <a:gd name="T63" fmla="*/ 43 h 68"/>
              <a:gd name="T64" fmla="*/ 15 w 59"/>
              <a:gd name="T65" fmla="*/ 42 h 68"/>
              <a:gd name="T66" fmla="*/ 15 w 59"/>
              <a:gd name="T67" fmla="*/ 40 h 68"/>
              <a:gd name="T68" fmla="*/ 16 w 59"/>
              <a:gd name="T69" fmla="*/ 39 h 68"/>
              <a:gd name="T70" fmla="*/ 43 w 59"/>
              <a:gd name="T71" fmla="*/ 39 h 68"/>
              <a:gd name="T72" fmla="*/ 44 w 59"/>
              <a:gd name="T73" fmla="*/ 40 h 68"/>
              <a:gd name="T74" fmla="*/ 44 w 59"/>
              <a:gd name="T75" fmla="*/ 49 h 68"/>
              <a:gd name="T76" fmla="*/ 44 w 59"/>
              <a:gd name="T77" fmla="*/ 52 h 68"/>
              <a:gd name="T78" fmla="*/ 43 w 59"/>
              <a:gd name="T79" fmla="*/ 53 h 68"/>
              <a:gd name="T80" fmla="*/ 16 w 59"/>
              <a:gd name="T81" fmla="*/ 53 h 68"/>
              <a:gd name="T82" fmla="*/ 15 w 59"/>
              <a:gd name="T83" fmla="*/ 52 h 68"/>
              <a:gd name="T84" fmla="*/ 15 w 59"/>
              <a:gd name="T85" fmla="*/ 49 h 68"/>
              <a:gd name="T86" fmla="*/ 16 w 59"/>
              <a:gd name="T87" fmla="*/ 48 h 68"/>
              <a:gd name="T88" fmla="*/ 43 w 59"/>
              <a:gd name="T89" fmla="*/ 48 h 68"/>
              <a:gd name="T90" fmla="*/ 44 w 59"/>
              <a:gd name="T91" fmla="*/ 49 h 68"/>
              <a:gd name="T92" fmla="*/ 39 w 59"/>
              <a:gd name="T93" fmla="*/ 19 h 68"/>
              <a:gd name="T94" fmla="*/ 54 w 59"/>
              <a:gd name="T95" fmla="*/ 19 h 68"/>
              <a:gd name="T96" fmla="*/ 53 w 59"/>
              <a:gd name="T97" fmla="*/ 18 h 68"/>
              <a:gd name="T98" fmla="*/ 41 w 59"/>
              <a:gd name="T99" fmla="*/ 6 h 68"/>
              <a:gd name="T100" fmla="*/ 39 w 59"/>
              <a:gd name="T101" fmla="*/ 5 h 68"/>
              <a:gd name="T102" fmla="*/ 39 w 59"/>
              <a:gd name="T103" fmla="*/ 19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 h="68">
                <a:moveTo>
                  <a:pt x="59" y="20"/>
                </a:moveTo>
                <a:cubicBezTo>
                  <a:pt x="59" y="64"/>
                  <a:pt x="59" y="64"/>
                  <a:pt x="59" y="64"/>
                </a:cubicBezTo>
                <a:cubicBezTo>
                  <a:pt x="59" y="66"/>
                  <a:pt x="57" y="68"/>
                  <a:pt x="55" y="68"/>
                </a:cubicBezTo>
                <a:cubicBezTo>
                  <a:pt x="4" y="68"/>
                  <a:pt x="4" y="68"/>
                  <a:pt x="4" y="68"/>
                </a:cubicBezTo>
                <a:cubicBezTo>
                  <a:pt x="2" y="68"/>
                  <a:pt x="0" y="66"/>
                  <a:pt x="0" y="64"/>
                </a:cubicBezTo>
                <a:cubicBezTo>
                  <a:pt x="0" y="3"/>
                  <a:pt x="0" y="3"/>
                  <a:pt x="0" y="3"/>
                </a:cubicBezTo>
                <a:cubicBezTo>
                  <a:pt x="0" y="1"/>
                  <a:pt x="2" y="0"/>
                  <a:pt x="4" y="0"/>
                </a:cubicBezTo>
                <a:cubicBezTo>
                  <a:pt x="38" y="0"/>
                  <a:pt x="38" y="0"/>
                  <a:pt x="38" y="0"/>
                </a:cubicBezTo>
                <a:cubicBezTo>
                  <a:pt x="40" y="0"/>
                  <a:pt x="43" y="1"/>
                  <a:pt x="44" y="2"/>
                </a:cubicBezTo>
                <a:cubicBezTo>
                  <a:pt x="56" y="14"/>
                  <a:pt x="56" y="14"/>
                  <a:pt x="56" y="14"/>
                </a:cubicBezTo>
                <a:cubicBezTo>
                  <a:pt x="58" y="16"/>
                  <a:pt x="59" y="18"/>
                  <a:pt x="59" y="20"/>
                </a:cubicBezTo>
                <a:close/>
                <a:moveTo>
                  <a:pt x="54" y="24"/>
                </a:moveTo>
                <a:cubicBezTo>
                  <a:pt x="38" y="24"/>
                  <a:pt x="38" y="24"/>
                  <a:pt x="38" y="24"/>
                </a:cubicBezTo>
                <a:cubicBezTo>
                  <a:pt x="36" y="24"/>
                  <a:pt x="34" y="22"/>
                  <a:pt x="34" y="20"/>
                </a:cubicBezTo>
                <a:cubicBezTo>
                  <a:pt x="34" y="5"/>
                  <a:pt x="34" y="5"/>
                  <a:pt x="34" y="5"/>
                </a:cubicBezTo>
                <a:cubicBezTo>
                  <a:pt x="5" y="5"/>
                  <a:pt x="5" y="5"/>
                  <a:pt x="5" y="5"/>
                </a:cubicBezTo>
                <a:cubicBezTo>
                  <a:pt x="5" y="63"/>
                  <a:pt x="5" y="63"/>
                  <a:pt x="5" y="63"/>
                </a:cubicBezTo>
                <a:cubicBezTo>
                  <a:pt x="54" y="63"/>
                  <a:pt x="54" y="63"/>
                  <a:pt x="54" y="63"/>
                </a:cubicBezTo>
                <a:lnTo>
                  <a:pt x="54" y="24"/>
                </a:lnTo>
                <a:close/>
                <a:moveTo>
                  <a:pt x="16" y="29"/>
                </a:moveTo>
                <a:cubicBezTo>
                  <a:pt x="43" y="29"/>
                  <a:pt x="43" y="29"/>
                  <a:pt x="43" y="29"/>
                </a:cubicBezTo>
                <a:cubicBezTo>
                  <a:pt x="44" y="29"/>
                  <a:pt x="44" y="29"/>
                  <a:pt x="44" y="30"/>
                </a:cubicBezTo>
                <a:cubicBezTo>
                  <a:pt x="44" y="32"/>
                  <a:pt x="44" y="32"/>
                  <a:pt x="44" y="32"/>
                </a:cubicBezTo>
                <a:cubicBezTo>
                  <a:pt x="44" y="33"/>
                  <a:pt x="44" y="34"/>
                  <a:pt x="43" y="34"/>
                </a:cubicBezTo>
                <a:cubicBezTo>
                  <a:pt x="16" y="34"/>
                  <a:pt x="16" y="34"/>
                  <a:pt x="16" y="34"/>
                </a:cubicBezTo>
                <a:cubicBezTo>
                  <a:pt x="16" y="34"/>
                  <a:pt x="15" y="33"/>
                  <a:pt x="15" y="32"/>
                </a:cubicBezTo>
                <a:cubicBezTo>
                  <a:pt x="15" y="30"/>
                  <a:pt x="15" y="30"/>
                  <a:pt x="15" y="30"/>
                </a:cubicBezTo>
                <a:cubicBezTo>
                  <a:pt x="15" y="29"/>
                  <a:pt x="16" y="29"/>
                  <a:pt x="16" y="29"/>
                </a:cubicBezTo>
                <a:close/>
                <a:moveTo>
                  <a:pt x="44" y="40"/>
                </a:moveTo>
                <a:cubicBezTo>
                  <a:pt x="44" y="42"/>
                  <a:pt x="44" y="42"/>
                  <a:pt x="44" y="42"/>
                </a:cubicBezTo>
                <a:cubicBezTo>
                  <a:pt x="44" y="43"/>
                  <a:pt x="44" y="43"/>
                  <a:pt x="43" y="43"/>
                </a:cubicBezTo>
                <a:cubicBezTo>
                  <a:pt x="16" y="43"/>
                  <a:pt x="16" y="43"/>
                  <a:pt x="16" y="43"/>
                </a:cubicBezTo>
                <a:cubicBezTo>
                  <a:pt x="16" y="43"/>
                  <a:pt x="15" y="43"/>
                  <a:pt x="15" y="42"/>
                </a:cubicBezTo>
                <a:cubicBezTo>
                  <a:pt x="15" y="40"/>
                  <a:pt x="15" y="40"/>
                  <a:pt x="15" y="40"/>
                </a:cubicBezTo>
                <a:cubicBezTo>
                  <a:pt x="15" y="39"/>
                  <a:pt x="16" y="39"/>
                  <a:pt x="16" y="39"/>
                </a:cubicBezTo>
                <a:cubicBezTo>
                  <a:pt x="43" y="39"/>
                  <a:pt x="43" y="39"/>
                  <a:pt x="43" y="39"/>
                </a:cubicBezTo>
                <a:cubicBezTo>
                  <a:pt x="44" y="39"/>
                  <a:pt x="44" y="39"/>
                  <a:pt x="44" y="40"/>
                </a:cubicBezTo>
                <a:close/>
                <a:moveTo>
                  <a:pt x="44" y="49"/>
                </a:moveTo>
                <a:cubicBezTo>
                  <a:pt x="44" y="52"/>
                  <a:pt x="44" y="52"/>
                  <a:pt x="44" y="52"/>
                </a:cubicBezTo>
                <a:cubicBezTo>
                  <a:pt x="44" y="53"/>
                  <a:pt x="44" y="53"/>
                  <a:pt x="43" y="53"/>
                </a:cubicBezTo>
                <a:cubicBezTo>
                  <a:pt x="16" y="53"/>
                  <a:pt x="16" y="53"/>
                  <a:pt x="16" y="53"/>
                </a:cubicBezTo>
                <a:cubicBezTo>
                  <a:pt x="16" y="53"/>
                  <a:pt x="15" y="53"/>
                  <a:pt x="15" y="52"/>
                </a:cubicBezTo>
                <a:cubicBezTo>
                  <a:pt x="15" y="49"/>
                  <a:pt x="15" y="49"/>
                  <a:pt x="15" y="49"/>
                </a:cubicBezTo>
                <a:cubicBezTo>
                  <a:pt x="15" y="49"/>
                  <a:pt x="16" y="48"/>
                  <a:pt x="16" y="48"/>
                </a:cubicBezTo>
                <a:cubicBezTo>
                  <a:pt x="43" y="48"/>
                  <a:pt x="43" y="48"/>
                  <a:pt x="43" y="48"/>
                </a:cubicBezTo>
                <a:cubicBezTo>
                  <a:pt x="44" y="48"/>
                  <a:pt x="44" y="49"/>
                  <a:pt x="44" y="49"/>
                </a:cubicBezTo>
                <a:close/>
                <a:moveTo>
                  <a:pt x="39" y="19"/>
                </a:moveTo>
                <a:cubicBezTo>
                  <a:pt x="54" y="19"/>
                  <a:pt x="54" y="19"/>
                  <a:pt x="54" y="19"/>
                </a:cubicBezTo>
                <a:cubicBezTo>
                  <a:pt x="53" y="18"/>
                  <a:pt x="53" y="18"/>
                  <a:pt x="53" y="18"/>
                </a:cubicBezTo>
                <a:cubicBezTo>
                  <a:pt x="41" y="6"/>
                  <a:pt x="41" y="6"/>
                  <a:pt x="41" y="6"/>
                </a:cubicBezTo>
                <a:cubicBezTo>
                  <a:pt x="41" y="5"/>
                  <a:pt x="40" y="5"/>
                  <a:pt x="39" y="5"/>
                </a:cubicBezTo>
                <a:lnTo>
                  <a:pt x="39" y="19"/>
                </a:lnTo>
                <a:close/>
              </a:path>
            </a:pathLst>
          </a:custGeom>
          <a:solidFill>
            <a:srgbClr val="E0DFDA"/>
          </a:solidFill>
          <a:ln>
            <a:noFill/>
          </a:ln>
        </p:spPr>
        <p:txBody>
          <a:bodyPr/>
          <a:lstStyle/>
          <a:p>
            <a:endParaRPr lang="en-US" dirty="0"/>
          </a:p>
        </p:txBody>
      </p:sp>
      <p:sp>
        <p:nvSpPr>
          <p:cNvPr id="15" name="Content Placeholder 2"/>
          <p:cNvSpPr txBox="1">
            <a:spLocks/>
          </p:cNvSpPr>
          <p:nvPr/>
        </p:nvSpPr>
        <p:spPr>
          <a:xfrm>
            <a:off x="4526060" y="1341799"/>
            <a:ext cx="3845659" cy="3436356"/>
          </a:xfrm>
          <a:prstGeom prst="rect">
            <a:avLst/>
          </a:prstGeom>
        </p:spPr>
        <p:txBody>
          <a:bodyPr vert="horz" lIns="91440" tIns="45720" rIns="91440" bIns="45720" rtlCol="0">
            <a:noAutofit/>
          </a:bodyPr>
          <a:lstStyle>
            <a:lvl1pPr marL="0" indent="0" algn="l" defTabSz="453542" rtl="0" eaLnBrk="1" latinLnBrk="0" hangingPunct="1">
              <a:spcBef>
                <a:spcPts val="0"/>
              </a:spcBef>
              <a:spcAft>
                <a:spcPts val="794"/>
              </a:spcAft>
              <a:buClr>
                <a:schemeClr val="accent1"/>
              </a:buClr>
              <a:buFont typeface="Arial"/>
              <a:buNone/>
              <a:defRPr sz="1400" b="0" i="0" kern="1200">
                <a:solidFill>
                  <a:schemeClr val="tx1"/>
                </a:solidFill>
                <a:latin typeface="Calibri" charset="0"/>
                <a:ea typeface="Calibri" charset="0"/>
                <a:cs typeface="Calibri" charset="0"/>
              </a:defRPr>
            </a:lvl1pPr>
            <a:lvl2pPr marL="678739" indent="-228346" algn="l" defTabSz="453542" rtl="0" eaLnBrk="1" latinLnBrk="0" hangingPunct="1">
              <a:spcBef>
                <a:spcPts val="0"/>
              </a:spcBef>
              <a:spcAft>
                <a:spcPts val="794"/>
              </a:spcAft>
              <a:buFont typeface="Arial"/>
              <a:buChar char="–"/>
              <a:defRPr sz="1400" b="0" i="0" kern="1200">
                <a:solidFill>
                  <a:schemeClr val="tx1"/>
                </a:solidFill>
                <a:latin typeface="Calibri" charset="0"/>
                <a:ea typeface="Calibri" charset="0"/>
                <a:cs typeface="Calibri" charset="0"/>
              </a:defRPr>
            </a:lvl2pPr>
            <a:lvl3pPr marL="907085" indent="-228346" algn="l" defTabSz="453542" rtl="0" eaLnBrk="1" latinLnBrk="0" hangingPunct="1">
              <a:spcBef>
                <a:spcPct val="20000"/>
              </a:spcBef>
              <a:buFont typeface="Arial"/>
              <a:buChar char="•"/>
              <a:defRPr sz="1400" b="0" i="0" kern="1200">
                <a:solidFill>
                  <a:schemeClr val="tx1"/>
                </a:solidFill>
                <a:latin typeface="Calibri" charset="0"/>
                <a:ea typeface="Calibri" charset="0"/>
                <a:cs typeface="Calibri" charset="0"/>
              </a:defRPr>
            </a:lvl3pPr>
            <a:lvl4pPr marL="1137006" indent="-229921" algn="l" defTabSz="453542" rtl="0" eaLnBrk="1" latinLnBrk="0" hangingPunct="1">
              <a:spcBef>
                <a:spcPct val="20000"/>
              </a:spcBef>
              <a:buFont typeface="Arial"/>
              <a:buChar char="–"/>
              <a:defRPr sz="1400" b="0" i="0" kern="1200">
                <a:solidFill>
                  <a:schemeClr val="tx1"/>
                </a:solidFill>
                <a:latin typeface="Calibri" charset="0"/>
                <a:ea typeface="Calibri" charset="0"/>
                <a:cs typeface="Calibri" charset="0"/>
              </a:defRPr>
            </a:lvl4pPr>
            <a:lvl5pPr marL="1245667" indent="-228346" algn="l" defTabSz="453542" rtl="0" eaLnBrk="1" latinLnBrk="0" hangingPunct="1">
              <a:spcBef>
                <a:spcPct val="20000"/>
              </a:spcBef>
              <a:buFont typeface="Arial"/>
              <a:buChar char="»"/>
              <a:defRPr sz="1400" b="0" i="0" kern="1200">
                <a:solidFill>
                  <a:schemeClr val="tx1"/>
                </a:solidFill>
                <a:latin typeface="Calibri" charset="0"/>
                <a:ea typeface="Calibri" charset="0"/>
                <a:cs typeface="Calibri" charset="0"/>
              </a:defRPr>
            </a:lvl5pPr>
            <a:lvl6pPr marL="2494483" indent="-226771" algn="l" defTabSz="453542" rtl="0" eaLnBrk="1" latinLnBrk="0" hangingPunct="1">
              <a:spcBef>
                <a:spcPct val="20000"/>
              </a:spcBef>
              <a:buFont typeface="Arial"/>
              <a:buChar char="•"/>
              <a:defRPr sz="1984" kern="1200">
                <a:solidFill>
                  <a:schemeClr val="tx1"/>
                </a:solidFill>
                <a:latin typeface="+mn-lt"/>
                <a:ea typeface="+mn-ea"/>
                <a:cs typeface="+mn-cs"/>
              </a:defRPr>
            </a:lvl6pPr>
            <a:lvl7pPr marL="2948026" indent="-226771" algn="l" defTabSz="453542" rtl="0" eaLnBrk="1" latinLnBrk="0" hangingPunct="1">
              <a:spcBef>
                <a:spcPct val="20000"/>
              </a:spcBef>
              <a:buFont typeface="Arial"/>
              <a:buChar char="•"/>
              <a:defRPr sz="1984" kern="1200">
                <a:solidFill>
                  <a:schemeClr val="tx1"/>
                </a:solidFill>
                <a:latin typeface="+mn-lt"/>
                <a:ea typeface="+mn-ea"/>
                <a:cs typeface="+mn-cs"/>
              </a:defRPr>
            </a:lvl7pPr>
            <a:lvl8pPr marL="3401568" indent="-226771" algn="l" defTabSz="453542" rtl="0" eaLnBrk="1" latinLnBrk="0" hangingPunct="1">
              <a:spcBef>
                <a:spcPct val="20000"/>
              </a:spcBef>
              <a:buFont typeface="Arial"/>
              <a:buChar char="•"/>
              <a:defRPr sz="1984" kern="1200">
                <a:solidFill>
                  <a:schemeClr val="tx1"/>
                </a:solidFill>
                <a:latin typeface="+mn-lt"/>
                <a:ea typeface="+mn-ea"/>
                <a:cs typeface="+mn-cs"/>
              </a:defRPr>
            </a:lvl8pPr>
            <a:lvl9pPr marL="3855110" indent="-226771" algn="l" defTabSz="453542" rtl="0" eaLnBrk="1" latinLnBrk="0" hangingPunct="1">
              <a:spcBef>
                <a:spcPct val="20000"/>
              </a:spcBef>
              <a:buFont typeface="Arial"/>
              <a:buChar char="•"/>
              <a:defRPr sz="1984" kern="1200">
                <a:solidFill>
                  <a:schemeClr val="tx1"/>
                </a:solidFill>
                <a:latin typeface="+mn-lt"/>
                <a:ea typeface="+mn-ea"/>
                <a:cs typeface="+mn-cs"/>
              </a:defRPr>
            </a:lvl9pPr>
          </a:lstStyle>
          <a:p>
            <a:pPr>
              <a:spcAft>
                <a:spcPts val="800"/>
              </a:spcAft>
            </a:pPr>
            <a:r>
              <a:rPr lang="en-US" dirty="0">
                <a:latin typeface="Arial" panose="020B0604020202020204" pitchFamily="34" charset="0"/>
                <a:cs typeface="Arial" panose="020B0604020202020204" pitchFamily="34" charset="0"/>
              </a:rPr>
              <a:t>American Indian/Alaska Native Suicide Prevention: </a:t>
            </a:r>
            <a:br>
              <a:rPr lang="en-US" dirty="0">
                <a:latin typeface="Arial" panose="020B0604020202020204" pitchFamily="34" charset="0"/>
                <a:cs typeface="Arial" panose="020B0604020202020204" pitchFamily="34" charset="0"/>
                <a:hlinkClick r:id="rId4"/>
              </a:rPr>
            </a:br>
            <a:r>
              <a:rPr lang="en-US" dirty="0">
                <a:latin typeface="Arial" panose="020B0604020202020204" pitchFamily="34" charset="0"/>
                <a:cs typeface="Arial" panose="020B0604020202020204" pitchFamily="34" charset="0"/>
                <a:hlinkClick r:id="rId6"/>
              </a:rPr>
              <a:t>http://sprc.org/settings/aian</a:t>
            </a:r>
            <a:endParaRPr lang="en-US" dirty="0">
              <a:latin typeface="Arial" panose="020B0604020202020204" pitchFamily="34" charset="0"/>
              <a:cs typeface="Arial" panose="020B0604020202020204" pitchFamily="34" charset="0"/>
            </a:endParaRPr>
          </a:p>
          <a:p>
            <a:pPr>
              <a:spcAft>
                <a:spcPts val="800"/>
              </a:spcAft>
            </a:pPr>
            <a:r>
              <a:rPr kumimoji="0" lang="en-US" sz="14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American Indian Addendum for the Suicide Prevention Toolkit for Primary Care Practices:</a:t>
            </a:r>
            <a:r>
              <a:rPr kumimoji="0" lang="en-US" sz="14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hlinkClick r:id="rId7"/>
              </a:rPr>
              <a:t> SPToolkitAI_Addendum.pdf (wiche.edu)</a:t>
            </a:r>
            <a:r>
              <a:rPr kumimoji="0" lang="en-US" sz="14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  </a:t>
            </a:r>
          </a:p>
          <a:p>
            <a:pPr>
              <a:spcAft>
                <a:spcPts val="800"/>
              </a:spcAft>
            </a:pPr>
            <a:r>
              <a:rPr lang="en-US" dirty="0">
                <a:latin typeface="Arial" panose="020B0604020202020204" pitchFamily="34" charset="0"/>
                <a:cs typeface="Arial" panose="020B0604020202020204" pitchFamily="34" charset="0"/>
              </a:rPr>
              <a:t>The National Child Traumatic Stress Network: </a:t>
            </a:r>
            <a:r>
              <a:rPr lang="en-US" dirty="0">
                <a:latin typeface="Arial" panose="020B0604020202020204" pitchFamily="34" charset="0"/>
                <a:cs typeface="Arial" panose="020B0604020202020204" pitchFamily="34" charset="0"/>
                <a:hlinkClick r:id="rId8"/>
              </a:rPr>
              <a:t>https://www.nctsn.org/</a:t>
            </a:r>
            <a:r>
              <a:rPr lang="en-US" dirty="0">
                <a:latin typeface="Arial" panose="020B0604020202020204" pitchFamily="34" charset="0"/>
                <a:cs typeface="Arial" panose="020B0604020202020204" pitchFamily="34" charset="0"/>
              </a:rPr>
              <a:t>   </a:t>
            </a:r>
          </a:p>
          <a:p>
            <a:pPr>
              <a:spcAft>
                <a:spcPts val="800"/>
              </a:spcAft>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9ECC3F0-D56F-8ED5-E445-B7344F755D61}"/>
              </a:ext>
            </a:extLst>
          </p:cNvPr>
          <p:cNvSpPr>
            <a:spLocks noGrp="1"/>
          </p:cNvSpPr>
          <p:nvPr>
            <p:ph type="ftr" sz="quarter" idx="11"/>
          </p:nvPr>
        </p:nvSpPr>
        <p:spPr/>
        <p:txBody>
          <a:bodyPr/>
          <a:lstStyle/>
          <a:p>
            <a:r>
              <a:rPr lang="en-US" dirty="0">
                <a:latin typeface="+mn-lt"/>
              </a:rPr>
              <a:t>A Trauma-Informed Approach to Working with Tribes</a:t>
            </a:r>
          </a:p>
        </p:txBody>
      </p:sp>
      <p:sp>
        <p:nvSpPr>
          <p:cNvPr id="5" name="Slide Number Placeholder 4">
            <a:extLst>
              <a:ext uri="{FF2B5EF4-FFF2-40B4-BE49-F238E27FC236}">
                <a16:creationId xmlns:a16="http://schemas.microsoft.com/office/drawing/2014/main" id="{A9DAFDA3-2C25-47FD-097A-68C100AA2B79}"/>
              </a:ext>
            </a:extLst>
          </p:cNvPr>
          <p:cNvSpPr>
            <a:spLocks noGrp="1"/>
          </p:cNvSpPr>
          <p:nvPr>
            <p:ph type="sldNum" sz="quarter" idx="4"/>
          </p:nvPr>
        </p:nvSpPr>
        <p:spPr/>
        <p:txBody>
          <a:bodyPr/>
          <a:lstStyle/>
          <a:p>
            <a:fld id="{42782948-4DBE-204D-AB9E-B65E067054AE}" type="slidenum">
              <a:rPr lang="en-US" smtClean="0"/>
              <a:pPr/>
              <a:t>19</a:t>
            </a:fld>
            <a:endParaRPr lang="en-US" dirty="0"/>
          </a:p>
        </p:txBody>
      </p:sp>
    </p:spTree>
    <p:extLst>
      <p:ext uri="{BB962C8B-B14F-4D97-AF65-F5344CB8AC3E}">
        <p14:creationId xmlns:p14="http://schemas.microsoft.com/office/powerpoint/2010/main" val="18328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72" y="1563557"/>
            <a:ext cx="1488621" cy="762591"/>
          </a:xfrm>
          <a:prstGeom prst="rect">
            <a:avLst/>
          </a:prstGeom>
        </p:spPr>
      </p:pic>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032" y="2684836"/>
            <a:ext cx="1566021" cy="384793"/>
          </a:xfrm>
          <a:prstGeom prst="rect">
            <a:avLst/>
          </a:prstGeom>
        </p:spPr>
      </p:pic>
      <p:cxnSp>
        <p:nvCxnSpPr>
          <p:cNvPr id="3" name="Straight Connector 2"/>
          <p:cNvCxnSpPr/>
          <p:nvPr/>
        </p:nvCxnSpPr>
        <p:spPr>
          <a:xfrm>
            <a:off x="3090115" y="1442672"/>
            <a:ext cx="0" cy="1923327"/>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10"/>
          </p:nvPr>
        </p:nvSpPr>
        <p:spPr>
          <a:xfrm>
            <a:off x="3557712" y="1498298"/>
            <a:ext cx="4670500" cy="2004859"/>
          </a:xfrm>
        </p:spPr>
        <p:txBody>
          <a:bodyPr vert="horz" lIns="91440" tIns="45720" rIns="91440" bIns="45720" rtlCol="0" anchor="t">
            <a:noAutofit/>
          </a:bodyPr>
          <a:lstStyle/>
          <a:p>
            <a:pPr>
              <a:defRPr/>
            </a:pPr>
            <a:r>
              <a:rPr lang="en-US" sz="1200" dirty="0">
                <a:latin typeface="Arial" panose="020B0604020202020204" pitchFamily="34" charset="0"/>
                <a:cs typeface="Arial" panose="020B0604020202020204" pitchFamily="34" charset="0"/>
              </a:rPr>
              <a:t>The Suicide Prevention Resource Center at the University of Oklahoma Health Sciences Center is supported by a grant from the U.S. Department of Health and Human Services (HHS), Substance Abuse and Mental Health Services Administration (SAMHSA), Center for Mental Health Services (CMHS), under Grant No. 1H79SM083028-01.  </a:t>
            </a:r>
          </a:p>
          <a:p>
            <a:pPr>
              <a:defRPr/>
            </a:pPr>
            <a:r>
              <a:rPr lang="en-US" sz="1200" dirty="0">
                <a:latin typeface="Arial" panose="020B0604020202020204" pitchFamily="34" charset="0"/>
                <a:cs typeface="Arial" panose="020B0604020202020204" pitchFamily="34" charset="0"/>
              </a:rPr>
              <a:t>The views, opinions, and content expressed in this product do not necessarily reflect the views, opinions, or policies of CMHS, SAMHSA, or HHS.</a:t>
            </a:r>
          </a:p>
          <a:p>
            <a:pPr>
              <a:spcBef>
                <a:spcPts val="992"/>
              </a:spcBef>
              <a:spcAft>
                <a:spcPts val="0"/>
              </a:spcAft>
              <a:defRPr/>
            </a:pPr>
            <a:endParaRPr lang="en-US" dirty="0"/>
          </a:p>
        </p:txBody>
      </p:sp>
      <p:sp>
        <p:nvSpPr>
          <p:cNvPr id="4" name="Title 3"/>
          <p:cNvSpPr>
            <a:spLocks noGrp="1"/>
          </p:cNvSpPr>
          <p:nvPr>
            <p:ph type="title"/>
          </p:nvPr>
        </p:nvSpPr>
        <p:spPr/>
        <p:txBody>
          <a:bodyPr/>
          <a:lstStyle/>
          <a:p>
            <a:r>
              <a:rPr lang="en-US" dirty="0"/>
              <a:t>Funding and Disclaimer</a:t>
            </a:r>
          </a:p>
        </p:txBody>
      </p:sp>
      <p:sp>
        <p:nvSpPr>
          <p:cNvPr id="7" name="Slide Number Placeholder 6"/>
          <p:cNvSpPr>
            <a:spLocks noGrp="1"/>
          </p:cNvSpPr>
          <p:nvPr>
            <p:ph type="sldNum" sz="quarter" idx="4"/>
          </p:nvPr>
        </p:nvSpPr>
        <p:spPr/>
        <p:txBody>
          <a:bodyPr/>
          <a:lstStyle/>
          <a:p>
            <a:fld id="{42782948-4DBE-204D-AB9E-B65E067054AE}" type="slidenum">
              <a:rPr lang="en-US" smtClean="0"/>
              <a:pPr/>
              <a:t>2</a:t>
            </a:fld>
            <a:endParaRPr lang="en-US" dirty="0"/>
          </a:p>
        </p:txBody>
      </p:sp>
      <p:sp>
        <p:nvSpPr>
          <p:cNvPr id="9" name="Footer Placeholder 8"/>
          <p:cNvSpPr>
            <a:spLocks noGrp="1"/>
          </p:cNvSpPr>
          <p:nvPr>
            <p:ph type="ftr" sz="quarter" idx="11"/>
          </p:nvPr>
        </p:nvSpPr>
        <p:spPr>
          <a:xfrm>
            <a:off x="5503963" y="4716357"/>
            <a:ext cx="3086100" cy="217597"/>
          </a:xfrm>
        </p:spPr>
        <p:txBody>
          <a:bodyPr/>
          <a:lstStyle/>
          <a:p>
            <a:r>
              <a:rPr lang="en-US" dirty="0">
                <a:latin typeface="Arial" panose="020B0604020202020204" pitchFamily="34" charset="0"/>
                <a:cs typeface="Arial" panose="020B0604020202020204" pitchFamily="34" charset="0"/>
              </a:rPr>
              <a:t>A Trauma-Informed Approach to Working with Tribes</a:t>
            </a:r>
          </a:p>
        </p:txBody>
      </p:sp>
    </p:spTree>
    <p:extLst>
      <p:ext uri="{BB962C8B-B14F-4D97-AF65-F5344CB8AC3E}">
        <p14:creationId xmlns:p14="http://schemas.microsoft.com/office/powerpoint/2010/main" val="10126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B956D4-11C7-44E1-A79D-AFD7A9DAE925}"/>
              </a:ext>
            </a:extLst>
          </p:cNvPr>
          <p:cNvSpPr>
            <a:spLocks noGrp="1"/>
          </p:cNvSpPr>
          <p:nvPr>
            <p:ph sz="quarter" idx="10"/>
          </p:nvPr>
        </p:nvSpPr>
        <p:spPr>
          <a:xfrm>
            <a:off x="374653" y="1603892"/>
            <a:ext cx="7300056" cy="2600464"/>
          </a:xfrm>
        </p:spPr>
        <p:txBody>
          <a:bodyPr/>
          <a:lstStyle/>
          <a:p>
            <a:r>
              <a:rPr lang="en-US" sz="2000" dirty="0"/>
              <a:t>Join us for a six-part webinar series to help crisis centers build collaborative, sustainable relationships with tribal communities.  </a:t>
            </a:r>
          </a:p>
          <a:p>
            <a:endParaRPr lang="en-US" sz="2000" dirty="0"/>
          </a:p>
          <a:p>
            <a:r>
              <a:rPr lang="en-US" sz="2000" dirty="0"/>
              <a:t>Designed to support 988 Suicide &amp; Crisis Lifeline staff, this series can also be useful to other practitioners and providers working with people in crisis.</a:t>
            </a:r>
          </a:p>
          <a:p>
            <a:endParaRPr lang="en-US" dirty="0"/>
          </a:p>
        </p:txBody>
      </p:sp>
      <p:sp>
        <p:nvSpPr>
          <p:cNvPr id="4" name="Title 3">
            <a:extLst>
              <a:ext uri="{FF2B5EF4-FFF2-40B4-BE49-F238E27FC236}">
                <a16:creationId xmlns:a16="http://schemas.microsoft.com/office/drawing/2014/main" id="{CD2DCC43-512E-45E8-8569-794B075D9D48}"/>
              </a:ext>
            </a:extLst>
          </p:cNvPr>
          <p:cNvSpPr>
            <a:spLocks noGrp="1"/>
          </p:cNvSpPr>
          <p:nvPr>
            <p:ph type="title"/>
          </p:nvPr>
        </p:nvSpPr>
        <p:spPr/>
        <p:txBody>
          <a:bodyPr/>
          <a:lstStyle/>
          <a:p>
            <a:r>
              <a:rPr lang="en-US" dirty="0"/>
              <a:t>Collaborating with Tribal Communities:</a:t>
            </a:r>
            <a:br>
              <a:rPr lang="en-US" dirty="0"/>
            </a:br>
            <a:r>
              <a:rPr lang="en-US" dirty="0"/>
              <a:t>A Webinar Series </a:t>
            </a:r>
            <a:br>
              <a:rPr lang="en-US" dirty="0"/>
            </a:br>
            <a:endParaRPr lang="en-US" dirty="0"/>
          </a:p>
        </p:txBody>
      </p:sp>
      <p:sp>
        <p:nvSpPr>
          <p:cNvPr id="2" name="Footer Placeholder 1">
            <a:extLst>
              <a:ext uri="{FF2B5EF4-FFF2-40B4-BE49-F238E27FC236}">
                <a16:creationId xmlns:a16="http://schemas.microsoft.com/office/drawing/2014/main" id="{F757D5F8-15B2-DE90-D65E-73017DE7316F}"/>
              </a:ext>
            </a:extLst>
          </p:cNvPr>
          <p:cNvSpPr>
            <a:spLocks noGrp="1"/>
          </p:cNvSpPr>
          <p:nvPr>
            <p:ph type="ftr" sz="quarter" idx="11"/>
          </p:nvPr>
        </p:nvSpPr>
        <p:spPr/>
        <p:txBody>
          <a:bodyPr/>
          <a:lstStyle/>
          <a:p>
            <a:r>
              <a:rPr lang="en-US" dirty="0">
                <a:latin typeface="+mn-lt"/>
              </a:rPr>
              <a:t>A Trauma-Informed Approach to Working with Tribes</a:t>
            </a:r>
          </a:p>
        </p:txBody>
      </p:sp>
      <p:sp>
        <p:nvSpPr>
          <p:cNvPr id="6" name="Slide Number Placeholder 5">
            <a:extLst>
              <a:ext uri="{FF2B5EF4-FFF2-40B4-BE49-F238E27FC236}">
                <a16:creationId xmlns:a16="http://schemas.microsoft.com/office/drawing/2014/main" id="{FC4C1D5D-08FE-5B6D-3357-FA28023B2123}"/>
              </a:ext>
            </a:extLst>
          </p:cNvPr>
          <p:cNvSpPr>
            <a:spLocks noGrp="1"/>
          </p:cNvSpPr>
          <p:nvPr>
            <p:ph type="sldNum" sz="quarter" idx="4"/>
          </p:nvPr>
        </p:nvSpPr>
        <p:spPr/>
        <p:txBody>
          <a:bodyPr/>
          <a:lstStyle/>
          <a:p>
            <a:fld id="{42782948-4DBE-204D-AB9E-B65E067054AE}" type="slidenum">
              <a:rPr lang="en-US" smtClean="0"/>
              <a:pPr/>
              <a:t>20</a:t>
            </a:fld>
            <a:endParaRPr lang="en-US"/>
          </a:p>
        </p:txBody>
      </p:sp>
    </p:spTree>
    <p:extLst>
      <p:ext uri="{BB962C8B-B14F-4D97-AF65-F5344CB8AC3E}">
        <p14:creationId xmlns:p14="http://schemas.microsoft.com/office/powerpoint/2010/main" val="182782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87"/>
          <p:cNvSpPr>
            <a:spLocks noEditPoints="1"/>
          </p:cNvSpPr>
          <p:nvPr/>
        </p:nvSpPr>
        <p:spPr bwMode="auto">
          <a:xfrm rot="13500000">
            <a:off x="2248164" y="3343120"/>
            <a:ext cx="741629" cy="744260"/>
          </a:xfrm>
          <a:custGeom>
            <a:avLst/>
            <a:gdLst>
              <a:gd name="T0" fmla="*/ 256 w 512"/>
              <a:gd name="T1" fmla="*/ 512 h 512"/>
              <a:gd name="T2" fmla="*/ 512 w 512"/>
              <a:gd name="T3" fmla="*/ 256 h 512"/>
              <a:gd name="T4" fmla="*/ 256 w 512"/>
              <a:gd name="T5" fmla="*/ 0 h 512"/>
              <a:gd name="T6" fmla="*/ 0 w 512"/>
              <a:gd name="T7" fmla="*/ 256 h 512"/>
              <a:gd name="T8" fmla="*/ 256 w 512"/>
              <a:gd name="T9" fmla="*/ 512 h 512"/>
              <a:gd name="T10" fmla="*/ 256 w 512"/>
              <a:gd name="T11" fmla="*/ 48 h 512"/>
              <a:gd name="T12" fmla="*/ 464 w 512"/>
              <a:gd name="T13" fmla="*/ 256 h 512"/>
              <a:gd name="T14" fmla="*/ 256 w 512"/>
              <a:gd name="T15" fmla="*/ 464 h 512"/>
              <a:gd name="T16" fmla="*/ 48 w 512"/>
              <a:gd name="T17" fmla="*/ 256 h 512"/>
              <a:gd name="T18" fmla="*/ 256 w 512"/>
              <a:gd name="T19" fmla="*/ 48 h 512"/>
              <a:gd name="T20" fmla="*/ 320 w 512"/>
              <a:gd name="T21" fmla="*/ 384 h 512"/>
              <a:gd name="T22" fmla="*/ 352 w 512"/>
              <a:gd name="T23" fmla="*/ 352 h 512"/>
              <a:gd name="T24" fmla="*/ 320 w 512"/>
              <a:gd name="T25" fmla="*/ 320 h 512"/>
              <a:gd name="T26" fmla="*/ 237 w 512"/>
              <a:gd name="T27" fmla="*/ 320 h 512"/>
              <a:gd name="T28" fmla="*/ 375 w 512"/>
              <a:gd name="T29" fmla="*/ 183 h 512"/>
              <a:gd name="T30" fmla="*/ 375 w 512"/>
              <a:gd name="T31" fmla="*/ 137 h 512"/>
              <a:gd name="T32" fmla="*/ 352 w 512"/>
              <a:gd name="T33" fmla="*/ 128 h 512"/>
              <a:gd name="T34" fmla="*/ 329 w 512"/>
              <a:gd name="T35" fmla="*/ 137 h 512"/>
              <a:gd name="T36" fmla="*/ 192 w 512"/>
              <a:gd name="T37" fmla="*/ 275 h 512"/>
              <a:gd name="T38" fmla="*/ 192 w 512"/>
              <a:gd name="T39" fmla="*/ 192 h 512"/>
              <a:gd name="T40" fmla="*/ 160 w 512"/>
              <a:gd name="T41" fmla="*/ 160 h 512"/>
              <a:gd name="T42" fmla="*/ 128 w 512"/>
              <a:gd name="T43" fmla="*/ 192 h 512"/>
              <a:gd name="T44" fmla="*/ 128 w 512"/>
              <a:gd name="T45" fmla="*/ 384 h 512"/>
              <a:gd name="T46" fmla="*/ 320 w 512"/>
              <a:gd name="T47"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12">
                <a:moveTo>
                  <a:pt x="256" y="512"/>
                </a:moveTo>
                <a:cubicBezTo>
                  <a:pt x="397" y="512"/>
                  <a:pt x="512" y="397"/>
                  <a:pt x="512" y="256"/>
                </a:cubicBezTo>
                <a:cubicBezTo>
                  <a:pt x="512" y="115"/>
                  <a:pt x="397" y="0"/>
                  <a:pt x="256" y="0"/>
                </a:cubicBezTo>
                <a:cubicBezTo>
                  <a:pt x="115" y="0"/>
                  <a:pt x="0" y="115"/>
                  <a:pt x="0" y="256"/>
                </a:cubicBezTo>
                <a:cubicBezTo>
                  <a:pt x="0" y="397"/>
                  <a:pt x="115" y="512"/>
                  <a:pt x="256" y="512"/>
                </a:cubicBezTo>
                <a:close/>
                <a:moveTo>
                  <a:pt x="256" y="48"/>
                </a:moveTo>
                <a:cubicBezTo>
                  <a:pt x="371" y="48"/>
                  <a:pt x="464" y="141"/>
                  <a:pt x="464" y="256"/>
                </a:cubicBezTo>
                <a:cubicBezTo>
                  <a:pt x="464" y="371"/>
                  <a:pt x="371" y="464"/>
                  <a:pt x="256" y="464"/>
                </a:cubicBezTo>
                <a:cubicBezTo>
                  <a:pt x="141" y="464"/>
                  <a:pt x="48" y="371"/>
                  <a:pt x="48" y="256"/>
                </a:cubicBezTo>
                <a:cubicBezTo>
                  <a:pt x="48" y="141"/>
                  <a:pt x="141" y="48"/>
                  <a:pt x="256" y="48"/>
                </a:cubicBezTo>
                <a:close/>
                <a:moveTo>
                  <a:pt x="320" y="384"/>
                </a:moveTo>
                <a:cubicBezTo>
                  <a:pt x="338" y="384"/>
                  <a:pt x="352" y="370"/>
                  <a:pt x="352" y="352"/>
                </a:cubicBezTo>
                <a:cubicBezTo>
                  <a:pt x="352" y="334"/>
                  <a:pt x="338" y="320"/>
                  <a:pt x="320" y="320"/>
                </a:cubicBezTo>
                <a:cubicBezTo>
                  <a:pt x="237" y="320"/>
                  <a:pt x="237" y="320"/>
                  <a:pt x="237" y="320"/>
                </a:cubicBezTo>
                <a:cubicBezTo>
                  <a:pt x="375" y="183"/>
                  <a:pt x="375" y="183"/>
                  <a:pt x="375" y="183"/>
                </a:cubicBezTo>
                <a:cubicBezTo>
                  <a:pt x="387" y="170"/>
                  <a:pt x="387" y="150"/>
                  <a:pt x="375" y="137"/>
                </a:cubicBezTo>
                <a:cubicBezTo>
                  <a:pt x="368" y="131"/>
                  <a:pt x="360" y="128"/>
                  <a:pt x="352" y="128"/>
                </a:cubicBezTo>
                <a:cubicBezTo>
                  <a:pt x="344" y="128"/>
                  <a:pt x="336" y="131"/>
                  <a:pt x="329" y="137"/>
                </a:cubicBezTo>
                <a:cubicBezTo>
                  <a:pt x="192" y="275"/>
                  <a:pt x="192" y="275"/>
                  <a:pt x="192" y="275"/>
                </a:cubicBezTo>
                <a:cubicBezTo>
                  <a:pt x="192" y="192"/>
                  <a:pt x="192" y="192"/>
                  <a:pt x="192" y="192"/>
                </a:cubicBezTo>
                <a:cubicBezTo>
                  <a:pt x="192" y="174"/>
                  <a:pt x="178" y="160"/>
                  <a:pt x="160" y="160"/>
                </a:cubicBezTo>
                <a:cubicBezTo>
                  <a:pt x="142" y="160"/>
                  <a:pt x="128" y="174"/>
                  <a:pt x="128" y="192"/>
                </a:cubicBezTo>
                <a:cubicBezTo>
                  <a:pt x="128" y="384"/>
                  <a:pt x="128" y="384"/>
                  <a:pt x="128" y="384"/>
                </a:cubicBezTo>
                <a:lnTo>
                  <a:pt x="320" y="384"/>
                </a:lnTo>
                <a:close/>
              </a:path>
            </a:pathLst>
          </a:custGeom>
          <a:solidFill>
            <a:schemeClr val="bg1">
              <a:alpha val="15000"/>
            </a:schemeClr>
          </a:solidFill>
          <a:ln>
            <a:noFill/>
          </a:ln>
        </p:spPr>
        <p:txBody>
          <a:bodyPr vert="horz" wrap="square" lIns="90712" tIns="45356" rIns="90712" bIns="45356" numCol="1" anchor="t" anchorCtr="0" compatLnSpc="1">
            <a:prstTxWarp prst="textNoShape">
              <a:avLst/>
            </a:prstTxWarp>
          </a:bodyPr>
          <a:lstStyle/>
          <a:p>
            <a:endParaRPr lang="en-US" sz="1787"/>
          </a:p>
        </p:txBody>
      </p:sp>
      <p:sp>
        <p:nvSpPr>
          <p:cNvPr id="4" name="Content Placeholder 3"/>
          <p:cNvSpPr>
            <a:spLocks noGrp="1"/>
          </p:cNvSpPr>
          <p:nvPr>
            <p:ph sz="quarter" idx="10"/>
          </p:nvPr>
        </p:nvSpPr>
        <p:spPr>
          <a:xfrm>
            <a:off x="364565" y="1309599"/>
            <a:ext cx="8550311" cy="3683949"/>
          </a:xfrm>
        </p:spPr>
        <p:txBody>
          <a:bodyPr/>
          <a:lstStyle/>
          <a:p>
            <a:r>
              <a:rPr lang="en-US" altLang="en-US" sz="2000" strike="sngStrike" dirty="0"/>
              <a:t>January 24, 2023 - Building Meaningful and Lasting Relationships with Tribal Communities</a:t>
            </a:r>
          </a:p>
          <a:p>
            <a:r>
              <a:rPr lang="en-US" altLang="en-US" sz="2000" strike="sngStrike" dirty="0"/>
              <a:t>February 21, 2023 - Cultural Humility</a:t>
            </a:r>
          </a:p>
          <a:p>
            <a:r>
              <a:rPr lang="en-US" altLang="en-US" sz="2000" strike="sngStrike" dirty="0"/>
              <a:t>March 21, 2023 - A Trauma-Informed Approach to Working with Tribes</a:t>
            </a:r>
          </a:p>
          <a:p>
            <a:r>
              <a:rPr lang="en-US" altLang="en-US" sz="2000" dirty="0">
                <a:solidFill>
                  <a:schemeClr val="tx2"/>
                </a:solidFill>
              </a:rPr>
              <a:t>May 23, 2023 - Tribal and Indian Health Service Health Care Systems</a:t>
            </a:r>
          </a:p>
          <a:p>
            <a:r>
              <a:rPr lang="en-US" altLang="en-US" sz="2000" dirty="0">
                <a:solidFill>
                  <a:schemeClr val="tx2"/>
                </a:solidFill>
              </a:rPr>
              <a:t>July 18, 2023 - Tribal Sovereignty</a:t>
            </a:r>
          </a:p>
          <a:p>
            <a:r>
              <a:rPr lang="en-US" altLang="en-US" sz="2000" dirty="0">
                <a:solidFill>
                  <a:schemeClr val="tx2"/>
                </a:solidFill>
              </a:rPr>
              <a:t>August 22, 2023 - Know Before You Go! Jurisdictional Considerations</a:t>
            </a:r>
          </a:p>
          <a:p>
            <a:endParaRPr lang="en-US" altLang="en-US" dirty="0"/>
          </a:p>
        </p:txBody>
      </p:sp>
      <p:sp>
        <p:nvSpPr>
          <p:cNvPr id="3" name="Title 2"/>
          <p:cNvSpPr>
            <a:spLocks noGrp="1"/>
          </p:cNvSpPr>
          <p:nvPr>
            <p:ph type="title"/>
          </p:nvPr>
        </p:nvSpPr>
        <p:spPr>
          <a:xfrm>
            <a:off x="364565" y="234126"/>
            <a:ext cx="8550311" cy="769921"/>
          </a:xfrm>
        </p:spPr>
        <p:txBody>
          <a:bodyPr anchor="t" anchorCtr="0"/>
          <a:lstStyle/>
          <a:p>
            <a:r>
              <a:rPr lang="en-US" dirty="0"/>
              <a:t>Collaborating with Tribal Communities: </a:t>
            </a:r>
            <a:br>
              <a:rPr lang="en-US" dirty="0"/>
            </a:br>
            <a:r>
              <a:rPr lang="en-US" dirty="0"/>
              <a:t>A Webinar Series</a:t>
            </a:r>
          </a:p>
        </p:txBody>
      </p:sp>
      <p:sp>
        <p:nvSpPr>
          <p:cNvPr id="2" name="Footer Placeholder 1">
            <a:extLst>
              <a:ext uri="{FF2B5EF4-FFF2-40B4-BE49-F238E27FC236}">
                <a16:creationId xmlns:a16="http://schemas.microsoft.com/office/drawing/2014/main" id="{3F18A064-CA87-96C1-DF77-9CA37E428C30}"/>
              </a:ext>
            </a:extLst>
          </p:cNvPr>
          <p:cNvSpPr>
            <a:spLocks noGrp="1"/>
          </p:cNvSpPr>
          <p:nvPr>
            <p:ph type="ftr" sz="quarter" idx="11"/>
          </p:nvPr>
        </p:nvSpPr>
        <p:spPr/>
        <p:txBody>
          <a:bodyPr/>
          <a:lstStyle/>
          <a:p>
            <a:r>
              <a:rPr lang="en-US" dirty="0">
                <a:latin typeface="+mn-lt"/>
              </a:rPr>
              <a:t>A Trauma-Informed Approach to Working with Tribes</a:t>
            </a:r>
          </a:p>
        </p:txBody>
      </p:sp>
      <p:sp>
        <p:nvSpPr>
          <p:cNvPr id="5" name="Slide Number Placeholder 4">
            <a:extLst>
              <a:ext uri="{FF2B5EF4-FFF2-40B4-BE49-F238E27FC236}">
                <a16:creationId xmlns:a16="http://schemas.microsoft.com/office/drawing/2014/main" id="{7659E5B4-575D-2A9C-CC5B-9CBA8051E673}"/>
              </a:ext>
            </a:extLst>
          </p:cNvPr>
          <p:cNvSpPr>
            <a:spLocks noGrp="1"/>
          </p:cNvSpPr>
          <p:nvPr>
            <p:ph type="sldNum" sz="quarter" idx="4"/>
          </p:nvPr>
        </p:nvSpPr>
        <p:spPr/>
        <p:txBody>
          <a:bodyPr/>
          <a:lstStyle/>
          <a:p>
            <a:fld id="{42782948-4DBE-204D-AB9E-B65E067054AE}" type="slidenum">
              <a:rPr lang="en-US" smtClean="0"/>
              <a:pPr/>
              <a:t>21</a:t>
            </a:fld>
            <a:endParaRPr lang="en-US"/>
          </a:p>
        </p:txBody>
      </p:sp>
    </p:spTree>
    <p:extLst>
      <p:ext uri="{BB962C8B-B14F-4D97-AF65-F5344CB8AC3E}">
        <p14:creationId xmlns:p14="http://schemas.microsoft.com/office/powerpoint/2010/main" val="318842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71102" y="2691542"/>
            <a:ext cx="3708628" cy="1235691"/>
          </a:xfrm>
          <a:prstGeom prst="rect">
            <a:avLst/>
          </a:prstGeom>
        </p:spPr>
        <p:txBody>
          <a:bodyPr vert="horz" lIns="90712" tIns="45356" rIns="90712" bIns="45356" rtlCol="0" anchor="t">
            <a:noAutofit/>
          </a:bodyPr>
          <a:lstStyle>
            <a:lvl1pPr algn="l" defTabSz="914400" rtl="0" eaLnBrk="1" latinLnBrk="0" hangingPunct="1">
              <a:lnSpc>
                <a:spcPct val="100000"/>
              </a:lnSpc>
              <a:spcBef>
                <a:spcPct val="0"/>
              </a:spcBef>
              <a:buNone/>
              <a:defRPr sz="3000" b="1" i="0" kern="1200" baseline="0">
                <a:solidFill>
                  <a:schemeClr val="tx2"/>
                </a:solidFill>
                <a:latin typeface="Arial"/>
                <a:ea typeface="Open Sans Light" panose="020B0306030504020204" pitchFamily="34" charset="0"/>
                <a:cs typeface="Arial Narrow Bold"/>
              </a:defRPr>
            </a:lvl1pPr>
          </a:lstStyle>
          <a:p>
            <a:r>
              <a:rPr lang="en-US" sz="1400" b="0" dirty="0">
                <a:solidFill>
                  <a:schemeClr val="tx1"/>
                </a:solidFill>
                <a:latin typeface="Arial" charset="0"/>
                <a:ea typeface="Arial" charset="0"/>
                <a:cs typeface="Arial" charset="0"/>
              </a:rPr>
              <a:t>Terrance Lafromboise MSW – ITR</a:t>
            </a:r>
          </a:p>
          <a:p>
            <a:r>
              <a:rPr lang="en-US" sz="1400" b="0" dirty="0">
                <a:solidFill>
                  <a:schemeClr val="tx1"/>
                </a:solidFill>
                <a:latin typeface="Arial" charset="0"/>
                <a:ea typeface="Arial" charset="0"/>
                <a:cs typeface="Arial" charset="0"/>
                <a:hlinkClick r:id="rId3"/>
              </a:rPr>
              <a:t>Terrance.Lafromboise@mt.gov</a:t>
            </a:r>
            <a:endParaRPr lang="en-US" sz="1400" b="0" dirty="0">
              <a:solidFill>
                <a:schemeClr val="tx1"/>
              </a:solidFill>
              <a:latin typeface="Arial" charset="0"/>
              <a:ea typeface="Arial" charset="0"/>
              <a:cs typeface="Arial" charset="0"/>
            </a:endParaRPr>
          </a:p>
          <a:p>
            <a:endParaRPr lang="en-US" sz="1400" b="0" dirty="0">
              <a:solidFill>
                <a:schemeClr val="tx1"/>
              </a:solidFill>
              <a:latin typeface="Arial" charset="0"/>
              <a:ea typeface="Arial" charset="0"/>
              <a:cs typeface="Arial" charset="0"/>
            </a:endParaRPr>
          </a:p>
          <a:p>
            <a:r>
              <a:rPr lang="en-US" sz="1400" b="0" dirty="0">
                <a:solidFill>
                  <a:schemeClr val="tx1"/>
                </a:solidFill>
                <a:latin typeface="Arial" charset="0"/>
                <a:ea typeface="Arial" charset="0"/>
                <a:cs typeface="Arial" charset="0"/>
              </a:rPr>
              <a:t>Dolores Subia BigFoot, PhD</a:t>
            </a:r>
          </a:p>
          <a:p>
            <a:r>
              <a:rPr lang="en-US" sz="1400" b="0" dirty="0">
                <a:solidFill>
                  <a:schemeClr val="tx1"/>
                </a:solidFill>
                <a:latin typeface="Arial" charset="0"/>
                <a:ea typeface="Arial" charset="0"/>
                <a:cs typeface="Arial" charset="0"/>
                <a:hlinkClick r:id="rId4"/>
              </a:rPr>
              <a:t>Dee-Bigfoot@ouhsc.edu</a:t>
            </a:r>
            <a:endParaRPr lang="en-US" sz="1400" b="0" dirty="0">
              <a:solidFill>
                <a:schemeClr val="tx1"/>
              </a:solidFill>
              <a:latin typeface="Arial" charset="0"/>
              <a:ea typeface="Arial" charset="0"/>
              <a:cs typeface="Arial" charset="0"/>
            </a:endParaRPr>
          </a:p>
          <a:p>
            <a:endParaRPr lang="en-US" sz="1389" b="0" dirty="0">
              <a:solidFill>
                <a:schemeClr val="tx1"/>
              </a:solidFill>
              <a:latin typeface="Arial" charset="0"/>
              <a:ea typeface="Arial" charset="0"/>
              <a:cs typeface="Arial" charset="0"/>
            </a:endParaRPr>
          </a:p>
          <a:p>
            <a:endParaRPr lang="en-US" sz="1389" b="0" dirty="0">
              <a:solidFill>
                <a:schemeClr val="tx1"/>
              </a:solidFill>
              <a:latin typeface="Arial" charset="0"/>
              <a:ea typeface="Arial" charset="0"/>
              <a:cs typeface="Arial" charset="0"/>
            </a:endParaRPr>
          </a:p>
          <a:p>
            <a:endParaRPr lang="en-US" sz="1389" b="0" dirty="0">
              <a:solidFill>
                <a:schemeClr val="tx1"/>
              </a:solidFill>
              <a:latin typeface="Arial" charset="0"/>
              <a:ea typeface="Arial" charset="0"/>
              <a:cs typeface="Arial" charset="0"/>
            </a:endParaRPr>
          </a:p>
          <a:p>
            <a:endParaRPr lang="en-US" sz="1389" b="0" dirty="0">
              <a:solidFill>
                <a:schemeClr val="tx1"/>
              </a:solidFill>
              <a:latin typeface="Arial" charset="0"/>
              <a:ea typeface="Arial" charset="0"/>
              <a:cs typeface="Arial" charset="0"/>
            </a:endParaRPr>
          </a:p>
          <a:p>
            <a:endParaRPr lang="en-US" sz="1389" b="0" dirty="0">
              <a:solidFill>
                <a:schemeClr val="tx1"/>
              </a:solidFill>
              <a:latin typeface="Arial" charset="0"/>
              <a:ea typeface="Arial" charset="0"/>
              <a:cs typeface="Arial" charset="0"/>
            </a:endParaRPr>
          </a:p>
        </p:txBody>
      </p:sp>
      <p:sp>
        <p:nvSpPr>
          <p:cNvPr id="17" name="Text Placeholder 5"/>
          <p:cNvSpPr txBox="1">
            <a:spLocks/>
          </p:cNvSpPr>
          <p:nvPr/>
        </p:nvSpPr>
        <p:spPr>
          <a:xfrm>
            <a:off x="371102" y="1414815"/>
            <a:ext cx="6288977" cy="487616"/>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2700" dirty="0">
                <a:solidFill>
                  <a:schemeClr val="tx1"/>
                </a:solidFill>
                <a:cs typeface="Arial" charset="0"/>
              </a:rPr>
              <a:t>Thank you!</a:t>
            </a:r>
          </a:p>
        </p:txBody>
      </p:sp>
      <p:cxnSp>
        <p:nvCxnSpPr>
          <p:cNvPr id="26" name="Straight Connector 25"/>
          <p:cNvCxnSpPr/>
          <p:nvPr/>
        </p:nvCxnSpPr>
        <p:spPr>
          <a:xfrm>
            <a:off x="466087" y="2492561"/>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12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A97F5-F9DC-4B9E-8BB4-D1853E4360B1}"/>
              </a:ext>
            </a:extLst>
          </p:cNvPr>
          <p:cNvSpPr>
            <a:spLocks noGrp="1"/>
          </p:cNvSpPr>
          <p:nvPr>
            <p:ph type="sldNum" sz="quarter" idx="4"/>
          </p:nvPr>
        </p:nvSpPr>
        <p:spPr/>
        <p:txBody>
          <a:bodyPr/>
          <a:lstStyle/>
          <a:p>
            <a:fld id="{42782948-4DBE-204D-AB9E-B65E067054AE}" type="slidenum">
              <a:rPr lang="en-US" smtClean="0"/>
              <a:pPr/>
              <a:t>3</a:t>
            </a:fld>
            <a:endParaRPr lang="en-US" dirty="0"/>
          </a:p>
        </p:txBody>
      </p:sp>
      <p:sp>
        <p:nvSpPr>
          <p:cNvPr id="3" name="Content Placeholder 2">
            <a:extLst>
              <a:ext uri="{FF2B5EF4-FFF2-40B4-BE49-F238E27FC236}">
                <a16:creationId xmlns:a16="http://schemas.microsoft.com/office/drawing/2014/main" id="{ACAC57CF-B921-4109-B459-2E662C05F858}"/>
              </a:ext>
            </a:extLst>
          </p:cNvPr>
          <p:cNvSpPr>
            <a:spLocks noGrp="1"/>
          </p:cNvSpPr>
          <p:nvPr>
            <p:ph sz="quarter" idx="10"/>
          </p:nvPr>
        </p:nvSpPr>
        <p:spPr/>
        <p:txBody>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 Suicide Prevention Resource Center (SPRC) is the only federally funded resource center devoted to advancing the implementation of the </a:t>
            </a:r>
            <a:r>
              <a:rPr lang="en-US" sz="1600" i="1" dirty="0">
                <a:effectLst/>
                <a:latin typeface="Arial" panose="020B0604020202020204" pitchFamily="34" charset="0"/>
                <a:ea typeface="Calibri" panose="020F0502020204030204" pitchFamily="34" charset="0"/>
                <a:cs typeface="Arial" panose="020B0604020202020204" pitchFamily="34" charset="0"/>
              </a:rPr>
              <a:t>National Strategy for Suicide Prevention</a:t>
            </a:r>
            <a:r>
              <a:rPr lang="en-US" sz="1600" dirty="0">
                <a:effectLst/>
                <a:latin typeface="Arial" panose="020B0604020202020204" pitchFamily="34" charset="0"/>
                <a:ea typeface="Calibri" panose="020F0502020204030204" pitchFamily="34" charset="0"/>
                <a:cs typeface="Arial" panose="020B0604020202020204" pitchFamily="34" charset="0"/>
              </a:rPr>
              <a:t>. SPRC is supported through a grant from the U.S. Department of Health and Human Services' Substance Abuse and Mental Health Services Administration (SAMHSA).</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SPRC builds capacity and infrastructure for effective suicide prevention through consultation, training, and resources for state, tribal, health/behavioral health, and community systems; professionals and professional education programs; and national public and private partners.</a:t>
            </a:r>
          </a:p>
          <a:p>
            <a:endParaRPr lang="en-US" dirty="0"/>
          </a:p>
        </p:txBody>
      </p:sp>
      <p:sp>
        <p:nvSpPr>
          <p:cNvPr id="4" name="Title 3">
            <a:extLst>
              <a:ext uri="{FF2B5EF4-FFF2-40B4-BE49-F238E27FC236}">
                <a16:creationId xmlns:a16="http://schemas.microsoft.com/office/drawing/2014/main" id="{D4C789EF-4FAE-4BA5-A658-88516862E052}"/>
              </a:ext>
            </a:extLst>
          </p:cNvPr>
          <p:cNvSpPr>
            <a:spLocks noGrp="1"/>
          </p:cNvSpPr>
          <p:nvPr>
            <p:ph type="title"/>
          </p:nvPr>
        </p:nvSpPr>
        <p:spPr/>
        <p:txBody>
          <a:bodyPr/>
          <a:lstStyle/>
          <a:p>
            <a:r>
              <a:rPr lang="en-US" dirty="0"/>
              <a:t>About SPRC</a:t>
            </a:r>
          </a:p>
        </p:txBody>
      </p:sp>
      <p:sp>
        <p:nvSpPr>
          <p:cNvPr id="5" name="Footer Placeholder 4">
            <a:extLst>
              <a:ext uri="{FF2B5EF4-FFF2-40B4-BE49-F238E27FC236}">
                <a16:creationId xmlns:a16="http://schemas.microsoft.com/office/drawing/2014/main" id="{FA707F74-2616-425D-8CC0-5B14B516A2CE}"/>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A Trauma-Informed Approach to Working with Tribes</a:t>
            </a:r>
          </a:p>
        </p:txBody>
      </p:sp>
    </p:spTree>
    <p:extLst>
      <p:ext uri="{BB962C8B-B14F-4D97-AF65-F5344CB8AC3E}">
        <p14:creationId xmlns:p14="http://schemas.microsoft.com/office/powerpoint/2010/main" val="370306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A97F5-F9DC-4B9E-8BB4-D1853E4360B1}"/>
              </a:ext>
            </a:extLst>
          </p:cNvPr>
          <p:cNvSpPr>
            <a:spLocks noGrp="1"/>
          </p:cNvSpPr>
          <p:nvPr>
            <p:ph type="sldNum" sz="quarter" idx="4"/>
          </p:nvPr>
        </p:nvSpPr>
        <p:spPr/>
        <p:txBody>
          <a:bodyPr/>
          <a:lstStyle/>
          <a:p>
            <a:fld id="{42782948-4DBE-204D-AB9E-B65E067054AE}" type="slidenum">
              <a:rPr lang="en-US" smtClean="0"/>
              <a:pPr/>
              <a:t>4</a:t>
            </a:fld>
            <a:endParaRPr lang="en-US" dirty="0"/>
          </a:p>
        </p:txBody>
      </p:sp>
      <p:sp>
        <p:nvSpPr>
          <p:cNvPr id="3" name="Content Placeholder 2">
            <a:extLst>
              <a:ext uri="{FF2B5EF4-FFF2-40B4-BE49-F238E27FC236}">
                <a16:creationId xmlns:a16="http://schemas.microsoft.com/office/drawing/2014/main" id="{ACAC57CF-B921-4109-B459-2E662C05F858}"/>
              </a:ext>
            </a:extLst>
          </p:cNvPr>
          <p:cNvSpPr>
            <a:spLocks noGrp="1"/>
          </p:cNvSpPr>
          <p:nvPr>
            <p:ph sz="quarter" idx="10"/>
          </p:nvPr>
        </p:nvSpPr>
        <p:spPr/>
        <p:txBody>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acknowledge that the land that now makes up the United States of America was the traditional home, hunting ground, trade exchange point, and migration route of more than 574 American Indian and Alaska Native federally recognized tribes and many more tribal nations that are not federally recognized or no longer exist. </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recognize the cruel legacy of slavery and colonialism in our nation and acknowledge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the people whose labor was exploited for generations to help establish the economy of the United States. </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honor indigenous, enslaved, and immigrant peoples’ resilience, labor, and stewardship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of the land and commit to creating a future founded on respect, justice, and inclusion for all people as we work to heal the deepest generational wounds.</a:t>
            </a:r>
          </a:p>
          <a:p>
            <a:endParaRPr lang="en-US" dirty="0"/>
          </a:p>
        </p:txBody>
      </p:sp>
      <p:sp>
        <p:nvSpPr>
          <p:cNvPr id="4" name="Title 3">
            <a:extLst>
              <a:ext uri="{FF2B5EF4-FFF2-40B4-BE49-F238E27FC236}">
                <a16:creationId xmlns:a16="http://schemas.microsoft.com/office/drawing/2014/main" id="{D4C789EF-4FAE-4BA5-A658-88516862E052}"/>
              </a:ext>
            </a:extLst>
          </p:cNvPr>
          <p:cNvSpPr>
            <a:spLocks noGrp="1"/>
          </p:cNvSpPr>
          <p:nvPr>
            <p:ph type="title"/>
          </p:nvPr>
        </p:nvSpPr>
        <p:spPr/>
        <p:txBody>
          <a:bodyPr/>
          <a:lstStyle/>
          <a:p>
            <a:r>
              <a:rPr lang="en-US" dirty="0"/>
              <a:t>Land Acknowledgement</a:t>
            </a:r>
          </a:p>
        </p:txBody>
      </p:sp>
      <p:sp>
        <p:nvSpPr>
          <p:cNvPr id="5" name="Footer Placeholder 4">
            <a:extLst>
              <a:ext uri="{FF2B5EF4-FFF2-40B4-BE49-F238E27FC236}">
                <a16:creationId xmlns:a16="http://schemas.microsoft.com/office/drawing/2014/main" id="{FA707F74-2616-425D-8CC0-5B14B516A2CE}"/>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A Trauma-Informed Approach to Working with Tribes</a:t>
            </a:r>
          </a:p>
        </p:txBody>
      </p:sp>
    </p:spTree>
    <p:extLst>
      <p:ext uri="{BB962C8B-B14F-4D97-AF65-F5344CB8AC3E}">
        <p14:creationId xmlns:p14="http://schemas.microsoft.com/office/powerpoint/2010/main" val="198247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493"/>
        </a:solidFill>
        <a:effectLst/>
      </p:bgPr>
    </p:bg>
    <p:spTree>
      <p:nvGrpSpPr>
        <p:cNvPr id="1" name=""/>
        <p:cNvGrpSpPr/>
        <p:nvPr/>
      </p:nvGrpSpPr>
      <p:grpSpPr>
        <a:xfrm>
          <a:off x="0" y="0"/>
          <a:ext cx="0" cy="0"/>
          <a:chOff x="0" y="0"/>
          <a:chExt cx="0" cy="0"/>
        </a:xfrm>
      </p:grpSpPr>
      <p:sp>
        <p:nvSpPr>
          <p:cNvPr id="22" name="Rectangle 21"/>
          <p:cNvSpPr/>
          <p:nvPr/>
        </p:nvSpPr>
        <p:spPr>
          <a:xfrm>
            <a:off x="0" y="284444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7"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TextBox 8"/>
          <p:cNvSpPr txBox="1"/>
          <p:nvPr/>
        </p:nvSpPr>
        <p:spPr>
          <a:xfrm>
            <a:off x="8626" y="3341638"/>
            <a:ext cx="6952465" cy="507831"/>
          </a:xfrm>
          <a:prstGeom prst="rect">
            <a:avLst/>
          </a:prstGeom>
          <a:noFill/>
        </p:spPr>
        <p:txBody>
          <a:bodyPr wrap="square" rtlCol="0">
            <a:spAutoFit/>
          </a:bodyPr>
          <a:lstStyle/>
          <a:p>
            <a:pPr marL="0" marR="0" lvl="0" indent="0" algn="l" defTabSz="707492" rtl="0" eaLnBrk="1" fontAlgn="auto" latinLnBrk="0" hangingPunct="1">
              <a:lnSpc>
                <a:spcPct val="100000"/>
              </a:lnSpc>
              <a:spcBef>
                <a:spcPts val="0"/>
              </a:spcBef>
              <a:spcAft>
                <a:spcPts val="0"/>
              </a:spcAft>
              <a:buClrTx/>
              <a:buSzTx/>
              <a:buFontTx/>
              <a:buNone/>
              <a:tabLst/>
              <a:defRPr/>
            </a:pPr>
            <a:r>
              <a:rPr lang="en-US" sz="2700" b="1" dirty="0">
                <a:solidFill>
                  <a:srgbClr val="FAFAFA"/>
                </a:solidFill>
                <a:latin typeface="Arial" charset="0"/>
                <a:ea typeface="Arial" charset="0"/>
                <a:cs typeface="Arial" charset="0"/>
              </a:rPr>
              <a:t>Indigenous Trauma-Informed Leadership</a:t>
            </a:r>
            <a:endParaRPr kumimoji="0" lang="en-US" sz="27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cxnSp>
        <p:nvCxnSpPr>
          <p:cNvPr id="12" name="Straight Connector 11"/>
          <p:cNvCxnSpPr/>
          <p:nvPr/>
        </p:nvCxnSpPr>
        <p:spPr>
          <a:xfrm>
            <a:off x="457202" y="286621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a:alphaModFix amt="20000"/>
            <a:extLst>
              <a:ext uri="{28A0092B-C50C-407E-A947-70E740481C1C}">
                <a14:useLocalDpi xmlns:a14="http://schemas.microsoft.com/office/drawing/2010/main" val="0"/>
              </a:ext>
            </a:extLst>
          </a:blip>
          <a:srcRect t="-1" r="27837" b="-3711"/>
          <a:stretch/>
        </p:blipFill>
        <p:spPr>
          <a:xfrm>
            <a:off x="6827998" y="2067566"/>
            <a:ext cx="2317071" cy="3055976"/>
          </a:xfrm>
          <a:prstGeom prst="rect">
            <a:avLst/>
          </a:prstGeom>
        </p:spPr>
      </p:pic>
      <p:sp>
        <p:nvSpPr>
          <p:cNvPr id="11" name="TextBox 10">
            <a:extLst>
              <a:ext uri="{FF2B5EF4-FFF2-40B4-BE49-F238E27FC236}">
                <a16:creationId xmlns:a16="http://schemas.microsoft.com/office/drawing/2014/main" id="{A9A4E125-786D-4F1E-8989-448859E5A65B}"/>
              </a:ext>
            </a:extLst>
          </p:cNvPr>
          <p:cNvSpPr txBox="1"/>
          <p:nvPr/>
        </p:nvSpPr>
        <p:spPr>
          <a:xfrm>
            <a:off x="94269" y="4657557"/>
            <a:ext cx="4600280" cy="456535"/>
          </a:xfrm>
          <a:prstGeom prst="rect">
            <a:avLst/>
          </a:prstGeom>
          <a:solidFill>
            <a:srgbClr val="005493"/>
          </a:solid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2732"/>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2987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D42B1-34A1-42E5-AAE1-0BF517777ABC}"/>
              </a:ext>
            </a:extLst>
          </p:cNvPr>
          <p:cNvSpPr>
            <a:spLocks noGrp="1"/>
          </p:cNvSpPr>
          <p:nvPr>
            <p:ph type="title"/>
          </p:nvPr>
        </p:nvSpPr>
        <p:spPr/>
        <p:txBody>
          <a:bodyPr/>
          <a:lstStyle/>
          <a:p>
            <a:pPr marL="0" marR="0" lvl="0" indent="0" algn="l" defTabSz="317464" rtl="0" eaLnBrk="1" fontAlgn="auto" latinLnBrk="0" hangingPunct="1">
              <a:lnSpc>
                <a:spcPct val="100000"/>
              </a:lnSpc>
              <a:spcBef>
                <a:spcPts val="0"/>
              </a:spcBef>
              <a:spcAft>
                <a:spcPts val="800"/>
              </a:spcAft>
              <a:buClr>
                <a:srgbClr val="F2BF05"/>
              </a:buClr>
              <a:buSzTx/>
              <a:buNone/>
              <a:tabLst/>
              <a:defRPr/>
            </a:pPr>
            <a:r>
              <a:rPr kumimoji="0" lang="en-US" sz="240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Terrance Lafromboise, MSW-ITR</a:t>
            </a:r>
          </a:p>
        </p:txBody>
      </p:sp>
      <p:sp>
        <p:nvSpPr>
          <p:cNvPr id="6" name="TextBox 5">
            <a:extLst>
              <a:ext uri="{FF2B5EF4-FFF2-40B4-BE49-F238E27FC236}">
                <a16:creationId xmlns:a16="http://schemas.microsoft.com/office/drawing/2014/main" id="{796293B6-FC67-8734-898E-ABA13F4B5E77}"/>
              </a:ext>
            </a:extLst>
          </p:cNvPr>
          <p:cNvSpPr txBox="1"/>
          <p:nvPr/>
        </p:nvSpPr>
        <p:spPr>
          <a:xfrm>
            <a:off x="374653" y="819403"/>
            <a:ext cx="4364966" cy="378565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t>Mental health consultant (Piikani406consulting)</a:t>
            </a:r>
          </a:p>
          <a:p>
            <a:pPr marL="285750" indent="-285750">
              <a:buClr>
                <a:schemeClr val="accent1"/>
              </a:buClr>
              <a:buFont typeface="Arial" panose="020B0604020202020204" pitchFamily="34" charset="0"/>
              <a:buChar char="•"/>
            </a:pPr>
            <a:r>
              <a:rPr lang="en-US" sz="1600" dirty="0"/>
              <a:t>Gathering of Native </a:t>
            </a:r>
            <a:r>
              <a:rPr lang="en-US" sz="1600" dirty="0">
                <a:solidFill>
                  <a:srgbClr val="373737"/>
                </a:solidFill>
              </a:rPr>
              <a:t>Am</a:t>
            </a:r>
            <a:r>
              <a:rPr lang="en-US" sz="1600" dirty="0"/>
              <a:t>ericans (GONA) Master Facilitator</a:t>
            </a:r>
          </a:p>
          <a:p>
            <a:pPr marL="285750" indent="-285750">
              <a:buClr>
                <a:schemeClr val="accent1"/>
              </a:buClr>
              <a:buFont typeface="Arial" panose="020B0604020202020204" pitchFamily="34" charset="0"/>
              <a:buChar char="•"/>
            </a:pPr>
            <a:r>
              <a:rPr lang="en-US" sz="1600" dirty="0"/>
              <a:t>Trauma counselor</a:t>
            </a:r>
          </a:p>
          <a:p>
            <a:pPr marL="285750" indent="-285750">
              <a:buClr>
                <a:schemeClr val="accent1"/>
              </a:buClr>
              <a:buFont typeface="Arial" panose="020B0604020202020204" pitchFamily="34" charset="0"/>
              <a:buChar char="•"/>
            </a:pPr>
            <a:r>
              <a:rPr lang="en-US" sz="1600" dirty="0"/>
              <a:t>Cultural preservationist and ceremonialist</a:t>
            </a:r>
          </a:p>
          <a:p>
            <a:pPr marL="285750" indent="-285750">
              <a:buClr>
                <a:schemeClr val="accent1"/>
              </a:buClr>
              <a:buFont typeface="Arial" panose="020B0604020202020204" pitchFamily="34" charset="0"/>
              <a:buChar char="•"/>
            </a:pPr>
            <a:r>
              <a:rPr lang="en-US" sz="1600" dirty="0"/>
              <a:t>Zero Suicide Grant Manager, Behavioral Health and Developmental Disabilities Division, Montana Department of Public Health and Human Services </a:t>
            </a:r>
          </a:p>
          <a:p>
            <a:pPr marL="285750" indent="-285750">
              <a:buClr>
                <a:schemeClr val="accent1"/>
              </a:buClr>
              <a:buFont typeface="Arial" panose="020B0604020202020204" pitchFamily="34" charset="0"/>
              <a:buChar char="•"/>
            </a:pPr>
            <a:r>
              <a:rPr lang="en-US" sz="1600" dirty="0"/>
              <a:t>MSW, Indigenous Trauma and Resiliency, Factor-</a:t>
            </a:r>
            <a:r>
              <a:rPr lang="en-US" sz="1600" dirty="0" err="1"/>
              <a:t>Inwentash</a:t>
            </a:r>
            <a:r>
              <a:rPr lang="en-US" sz="1600" dirty="0"/>
              <a:t> Faculty of Social Work, University of Toronto</a:t>
            </a:r>
          </a:p>
          <a:p>
            <a:pPr marL="285750" indent="-285750">
              <a:buClr>
                <a:schemeClr val="accent1"/>
              </a:buClr>
              <a:buFont typeface="Arial" panose="020B0604020202020204" pitchFamily="34" charset="0"/>
              <a:buChar char="•"/>
            </a:pPr>
            <a:r>
              <a:rPr lang="en-US" sz="1600" dirty="0"/>
              <a:t>BSW, Summa Cum Laude, School of Social Work, University of Montana</a:t>
            </a:r>
          </a:p>
        </p:txBody>
      </p:sp>
      <p:pic>
        <p:nvPicPr>
          <p:cNvPr id="9" name="Picture 8" descr="A person wearing a garment&#10;&#10;Description automatically generated with medium confidence">
            <a:extLst>
              <a:ext uri="{FF2B5EF4-FFF2-40B4-BE49-F238E27FC236}">
                <a16:creationId xmlns:a16="http://schemas.microsoft.com/office/drawing/2014/main" id="{6AB34931-6BF1-B3E2-FEC3-3E1822205608}"/>
              </a:ext>
            </a:extLst>
          </p:cNvPr>
          <p:cNvPicPr>
            <a:picLocks noChangeAspect="1"/>
          </p:cNvPicPr>
          <p:nvPr/>
        </p:nvPicPr>
        <p:blipFill rotWithShape="1">
          <a:blip r:embed="rId2"/>
          <a:srcRect l="5401" t="-2763" r="-5401" b="10428"/>
          <a:stretch/>
        </p:blipFill>
        <p:spPr>
          <a:xfrm>
            <a:off x="4797003" y="1482476"/>
            <a:ext cx="1756789" cy="2459505"/>
          </a:xfrm>
          <a:prstGeom prst="rect">
            <a:avLst/>
          </a:prstGeom>
          <a:effectLst/>
        </p:spPr>
      </p:pic>
      <p:pic>
        <p:nvPicPr>
          <p:cNvPr id="10" name="Picture 9" descr="A picture containing text, sky, person, ground&#10;&#10;Description automatically generated">
            <a:extLst>
              <a:ext uri="{FF2B5EF4-FFF2-40B4-BE49-F238E27FC236}">
                <a16:creationId xmlns:a16="http://schemas.microsoft.com/office/drawing/2014/main" id="{305815BF-433D-279C-4D10-E396987848D1}"/>
              </a:ext>
            </a:extLst>
          </p:cNvPr>
          <p:cNvPicPr>
            <a:picLocks noChangeAspect="1"/>
          </p:cNvPicPr>
          <p:nvPr/>
        </p:nvPicPr>
        <p:blipFill rotWithShape="1">
          <a:blip r:embed="rId3"/>
          <a:srcRect l="-277" t="8638" r="277" b="5851"/>
          <a:stretch/>
        </p:blipFill>
        <p:spPr>
          <a:xfrm>
            <a:off x="6629891" y="876527"/>
            <a:ext cx="2146770" cy="1835701"/>
          </a:xfrm>
          <a:prstGeom prst="rect">
            <a:avLst/>
          </a:prstGeom>
          <a:effectLst/>
        </p:spPr>
      </p:pic>
      <p:pic>
        <p:nvPicPr>
          <p:cNvPr id="11" name="Picture 10">
            <a:extLst>
              <a:ext uri="{FF2B5EF4-FFF2-40B4-BE49-F238E27FC236}">
                <a16:creationId xmlns:a16="http://schemas.microsoft.com/office/drawing/2014/main" id="{78200B97-AA8F-BF3D-039F-F01541FA7981}"/>
              </a:ext>
            </a:extLst>
          </p:cNvPr>
          <p:cNvPicPr>
            <a:picLocks noChangeAspect="1"/>
          </p:cNvPicPr>
          <p:nvPr/>
        </p:nvPicPr>
        <p:blipFill>
          <a:blip r:embed="rId4"/>
          <a:stretch>
            <a:fillRect/>
          </a:stretch>
        </p:blipFill>
        <p:spPr>
          <a:xfrm>
            <a:off x="6629891" y="2846135"/>
            <a:ext cx="2184201" cy="1638150"/>
          </a:xfrm>
          <a:prstGeom prst="rect">
            <a:avLst/>
          </a:prstGeom>
          <a:noFill/>
          <a:effectLst/>
        </p:spPr>
      </p:pic>
    </p:spTree>
    <p:extLst>
      <p:ext uri="{BB962C8B-B14F-4D97-AF65-F5344CB8AC3E}">
        <p14:creationId xmlns:p14="http://schemas.microsoft.com/office/powerpoint/2010/main" val="416452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D42B1-34A1-42E5-AAE1-0BF517777ABC}"/>
              </a:ext>
            </a:extLst>
          </p:cNvPr>
          <p:cNvSpPr>
            <a:spLocks noGrp="1"/>
          </p:cNvSpPr>
          <p:nvPr>
            <p:ph type="title"/>
          </p:nvPr>
        </p:nvSpPr>
        <p:spPr/>
        <p:txBody>
          <a:bodyPr/>
          <a:lstStyle/>
          <a:p>
            <a:pPr marL="0" marR="0" lvl="0" indent="0" algn="l" defTabSz="317464" rtl="0" eaLnBrk="1" fontAlgn="auto" latinLnBrk="0" hangingPunct="1">
              <a:lnSpc>
                <a:spcPct val="100000"/>
              </a:lnSpc>
              <a:spcBef>
                <a:spcPts val="0"/>
              </a:spcBef>
              <a:spcAft>
                <a:spcPts val="800"/>
              </a:spcAft>
              <a:buClr>
                <a:srgbClr val="F2BF05"/>
              </a:buClr>
              <a:buSzTx/>
              <a:buNone/>
              <a:tabLst/>
              <a:defRPr/>
            </a:pPr>
            <a:r>
              <a:rPr kumimoji="0" lang="en-US" sz="240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Example of a Training Agenda</a:t>
            </a:r>
          </a:p>
        </p:txBody>
      </p:sp>
      <p:sp>
        <p:nvSpPr>
          <p:cNvPr id="7" name="TextBox 6">
            <a:extLst>
              <a:ext uri="{FF2B5EF4-FFF2-40B4-BE49-F238E27FC236}">
                <a16:creationId xmlns:a16="http://schemas.microsoft.com/office/drawing/2014/main" id="{D51C0AC2-0F8B-427D-28EE-7DA4BA003E70}"/>
              </a:ext>
            </a:extLst>
          </p:cNvPr>
          <p:cNvSpPr txBox="1"/>
          <p:nvPr/>
        </p:nvSpPr>
        <p:spPr>
          <a:xfrm>
            <a:off x="374653" y="819403"/>
            <a:ext cx="6931921" cy="3724096"/>
          </a:xfrm>
          <a:prstGeom prst="rect">
            <a:avLst/>
          </a:prstGeom>
          <a:noFill/>
        </p:spPr>
        <p:txBody>
          <a:bodyPr wrap="square">
            <a:spAutoFit/>
          </a:bodyPr>
          <a:lstStyle/>
          <a:p>
            <a:pPr marL="274306" indent="-274306" defTabSz="317464">
              <a:spcAft>
                <a:spcPts val="800"/>
              </a:spcAft>
              <a:buClr>
                <a:schemeClr val="accent1"/>
              </a:buClr>
              <a:buFont typeface="Arial" charset="0"/>
              <a:buChar char="•"/>
            </a:pPr>
            <a:r>
              <a:rPr lang="en-US" sz="1600" dirty="0">
                <a:latin typeface="Arial" panose="020B0604020202020204" pitchFamily="34" charset="0"/>
                <a:cs typeface="Arial" panose="020B0604020202020204" pitchFamily="34" charset="0"/>
              </a:rPr>
              <a:t>Protection/Honor Song</a:t>
            </a:r>
          </a:p>
          <a:p>
            <a:pPr marL="274306" indent="-274306" defTabSz="317464">
              <a:spcAft>
                <a:spcPts val="800"/>
              </a:spcAft>
              <a:buClr>
                <a:schemeClr val="accent1"/>
              </a:buClr>
              <a:buFont typeface="Arial" charset="0"/>
              <a:buChar char="•"/>
            </a:pPr>
            <a:r>
              <a:rPr lang="en-US" sz="1600" dirty="0">
                <a:latin typeface="Arial" panose="020B0604020202020204" pitchFamily="34" charset="0"/>
                <a:cs typeface="Arial" panose="020B0604020202020204" pitchFamily="34" charset="0"/>
              </a:rPr>
              <a:t>Group Norms</a:t>
            </a:r>
          </a:p>
          <a:p>
            <a:pPr marL="274306" indent="-274306" defTabSz="317464">
              <a:spcAft>
                <a:spcPts val="800"/>
              </a:spcAft>
              <a:buClr>
                <a:schemeClr val="accent1"/>
              </a:buClr>
              <a:buFont typeface="Arial" charset="0"/>
              <a:buChar char="•"/>
            </a:pPr>
            <a:r>
              <a:rPr lang="en-US" sz="1600" dirty="0">
                <a:latin typeface="Arial" panose="020B0604020202020204" pitchFamily="34" charset="0"/>
                <a:cs typeface="Arial" panose="020B0604020202020204" pitchFamily="34" charset="0"/>
              </a:rPr>
              <a:t>Introductions</a:t>
            </a:r>
          </a:p>
          <a:p>
            <a:pPr marL="274306" indent="-274306" defTabSz="317464">
              <a:spcAft>
                <a:spcPts val="800"/>
              </a:spcAft>
              <a:buClr>
                <a:schemeClr val="accent1"/>
              </a:buClr>
              <a:buFont typeface="Arial" charset="0"/>
              <a:buChar char="•"/>
            </a:pPr>
            <a:r>
              <a:rPr lang="en-US" sz="1600" dirty="0">
                <a:latin typeface="Arial" panose="020B0604020202020204" pitchFamily="34" charset="0"/>
                <a:ea typeface="Open Sans Light" panose="020B0306030504020204" pitchFamily="34" charset="0"/>
                <a:cs typeface="Arial" panose="020B0604020202020204" pitchFamily="34" charset="0"/>
              </a:rPr>
              <a:t>Collecting Our Medicine Exercise</a:t>
            </a:r>
          </a:p>
          <a:p>
            <a:pPr marL="274306" indent="-274306" defTabSz="317464">
              <a:spcAft>
                <a:spcPts val="800"/>
              </a:spcAft>
              <a:buClr>
                <a:schemeClr val="accent1"/>
              </a:buClr>
              <a:buFont typeface="Arial" charset="0"/>
              <a:buChar char="•"/>
            </a:pPr>
            <a:r>
              <a:rPr lang="en-US" sz="1600" dirty="0">
                <a:latin typeface="Arial" panose="020B0604020202020204" pitchFamily="34" charset="0"/>
                <a:ea typeface="Open Sans Light" panose="020B0306030504020204" pitchFamily="34" charset="0"/>
                <a:cs typeface="Arial" panose="020B0604020202020204" pitchFamily="34" charset="0"/>
              </a:rPr>
              <a:t>Connecting Trauma</a:t>
            </a:r>
          </a:p>
          <a:p>
            <a:pPr marL="274306" indent="-274306" defTabSz="317464">
              <a:spcAft>
                <a:spcPts val="800"/>
              </a:spcAft>
              <a:buClr>
                <a:schemeClr val="accent1"/>
              </a:buClr>
              <a:buFont typeface="Arial" charset="0"/>
              <a:buChar char="•"/>
            </a:pPr>
            <a:r>
              <a:rPr lang="en-US" sz="1600" dirty="0">
                <a:latin typeface="Arial" panose="020B0604020202020204" pitchFamily="34" charset="0"/>
                <a:ea typeface="Open Sans Light" panose="020B0306030504020204" pitchFamily="34" charset="0"/>
                <a:cs typeface="Arial" panose="020B0604020202020204" pitchFamily="34" charset="0"/>
              </a:rPr>
              <a:t>Trauma-Informed Leadership</a:t>
            </a:r>
          </a:p>
          <a:p>
            <a:pPr marL="274306" indent="-274306" defTabSz="317464">
              <a:spcAft>
                <a:spcPts val="800"/>
              </a:spcAft>
              <a:buClr>
                <a:schemeClr val="accent1"/>
              </a:buClr>
              <a:buFont typeface="Arial" charset="0"/>
              <a:buChar char="•"/>
            </a:pPr>
            <a:r>
              <a:rPr lang="en-US" sz="1600" dirty="0">
                <a:latin typeface="Arial" panose="020B0604020202020204" pitchFamily="34" charset="0"/>
                <a:ea typeface="Open Sans Light" panose="020B0306030504020204" pitchFamily="34" charset="0"/>
                <a:cs typeface="Arial" panose="020B0604020202020204" pitchFamily="34" charset="0"/>
              </a:rPr>
              <a:t>Break/Energizer</a:t>
            </a:r>
          </a:p>
          <a:p>
            <a:pPr marL="274306" indent="-274306" defTabSz="317464">
              <a:spcAft>
                <a:spcPts val="800"/>
              </a:spcAft>
              <a:buClr>
                <a:schemeClr val="accent1"/>
              </a:buClr>
              <a:buFont typeface="Arial" charset="0"/>
              <a:buChar char="•"/>
            </a:pPr>
            <a:r>
              <a:rPr lang="en-US" sz="1600" dirty="0">
                <a:latin typeface="Arial" panose="020B0604020202020204" pitchFamily="34" charset="0"/>
                <a:ea typeface="Open Sans Light" panose="020B0306030504020204" pitchFamily="34" charset="0"/>
                <a:cs typeface="Arial" panose="020B0604020202020204" pitchFamily="34" charset="0"/>
              </a:rPr>
              <a:t>Suicide Safer Care: Building Foundations for Assessment, Screening, and Treatment</a:t>
            </a:r>
          </a:p>
          <a:p>
            <a:pPr marL="274306" indent="-274306" defTabSz="317464">
              <a:spcAft>
                <a:spcPts val="800"/>
              </a:spcAft>
              <a:buClr>
                <a:schemeClr val="accent1"/>
              </a:buClr>
              <a:buFont typeface="Arial" charset="0"/>
              <a:buChar char="•"/>
            </a:pPr>
            <a:r>
              <a:rPr lang="en-US" sz="1600" dirty="0">
                <a:latin typeface="Arial" panose="020B0604020202020204" pitchFamily="34" charset="0"/>
                <a:ea typeface="Open Sans Light" panose="020B0306030504020204" pitchFamily="34" charset="0"/>
                <a:cs typeface="Arial" panose="020B0604020202020204" pitchFamily="34" charset="0"/>
              </a:rPr>
              <a:t>Reconnecting the Body: Indigenous Mindfulness</a:t>
            </a:r>
          </a:p>
          <a:p>
            <a:pPr marL="274306" indent="-274306" defTabSz="317464">
              <a:spcAft>
                <a:spcPts val="800"/>
              </a:spcAft>
              <a:buClr>
                <a:schemeClr val="accent1"/>
              </a:buClr>
              <a:buFont typeface="Arial" charset="0"/>
              <a:buChar char="•"/>
            </a:pPr>
            <a:r>
              <a:rPr lang="en-US" sz="1600" dirty="0">
                <a:latin typeface="Arial" panose="020B0604020202020204" pitchFamily="34" charset="0"/>
                <a:ea typeface="Open Sans Light" panose="020B0306030504020204" pitchFamily="34" charset="0"/>
                <a:cs typeface="Arial" panose="020B0604020202020204" pitchFamily="34" charset="0"/>
              </a:rPr>
              <a:t>Closing/Caring Contacts</a:t>
            </a:r>
          </a:p>
        </p:txBody>
      </p:sp>
    </p:spTree>
    <p:extLst>
      <p:ext uri="{BB962C8B-B14F-4D97-AF65-F5344CB8AC3E}">
        <p14:creationId xmlns:p14="http://schemas.microsoft.com/office/powerpoint/2010/main" val="192022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D42B1-34A1-42E5-AAE1-0BF517777ABC}"/>
              </a:ext>
            </a:extLst>
          </p:cNvPr>
          <p:cNvSpPr>
            <a:spLocks noGrp="1"/>
          </p:cNvSpPr>
          <p:nvPr>
            <p:ph type="title"/>
          </p:nvPr>
        </p:nvSpPr>
        <p:spPr/>
        <p:txBody>
          <a:bodyPr/>
          <a:lstStyle/>
          <a:p>
            <a:pPr marL="0" marR="0" lvl="0" indent="0" algn="l" defTabSz="317464" rtl="0" eaLnBrk="1" fontAlgn="auto" latinLnBrk="0" hangingPunct="1">
              <a:lnSpc>
                <a:spcPct val="100000"/>
              </a:lnSpc>
              <a:spcBef>
                <a:spcPts val="0"/>
              </a:spcBef>
              <a:spcAft>
                <a:spcPts val="800"/>
              </a:spcAft>
              <a:buClr>
                <a:srgbClr val="F2BF05"/>
              </a:buClr>
              <a:buSzTx/>
              <a:buNone/>
              <a:tabLst/>
              <a:defRPr/>
            </a:pPr>
            <a:r>
              <a:rPr kumimoji="0" lang="en-US" sz="240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Trauma-Informed Compassionate Healing Process</a:t>
            </a:r>
          </a:p>
        </p:txBody>
      </p:sp>
      <p:sp>
        <p:nvSpPr>
          <p:cNvPr id="12" name="TextBox 11">
            <a:extLst>
              <a:ext uri="{FF2B5EF4-FFF2-40B4-BE49-F238E27FC236}">
                <a16:creationId xmlns:a16="http://schemas.microsoft.com/office/drawing/2014/main" id="{3755CE9A-C4E1-5DEF-4160-619C938070AD}"/>
              </a:ext>
            </a:extLst>
          </p:cNvPr>
          <p:cNvSpPr txBox="1"/>
          <p:nvPr/>
        </p:nvSpPr>
        <p:spPr>
          <a:xfrm>
            <a:off x="374653" y="1602254"/>
            <a:ext cx="3921302" cy="1938992"/>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Teamwork built on empowerment, respect,</a:t>
            </a:r>
          </a:p>
          <a:p>
            <a:pPr>
              <a:buClr>
                <a:schemeClr val="accent1"/>
              </a:buClr>
            </a:pPr>
            <a:r>
              <a:rPr lang="en-US" sz="2000" dirty="0">
                <a:latin typeface="Arial" panose="020B0604020202020204" pitchFamily="34" charset="0"/>
                <a:cs typeface="Arial" panose="020B0604020202020204" pitchFamily="34" charset="0"/>
              </a:rPr>
              <a:t>     safety, honesty, and validation</a:t>
            </a:r>
          </a:p>
          <a:p>
            <a:pPr marL="342900" indent="-34290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Teams that value the strengths and abilities of every member</a:t>
            </a:r>
          </a:p>
        </p:txBody>
      </p:sp>
      <p:sp>
        <p:nvSpPr>
          <p:cNvPr id="3" name="Footer Placeholder 2">
            <a:extLst>
              <a:ext uri="{FF2B5EF4-FFF2-40B4-BE49-F238E27FC236}">
                <a16:creationId xmlns:a16="http://schemas.microsoft.com/office/drawing/2014/main" id="{A390A206-FBA8-235D-D3A8-D67A80B0B30E}"/>
              </a:ext>
            </a:extLst>
          </p:cNvPr>
          <p:cNvSpPr>
            <a:spLocks noGrp="1"/>
          </p:cNvSpPr>
          <p:nvPr>
            <p:ph type="ftr" sz="quarter" idx="11"/>
          </p:nvPr>
        </p:nvSpPr>
        <p:spPr/>
        <p:txBody>
          <a:bodyPr/>
          <a:lstStyle/>
          <a:p>
            <a:r>
              <a:rPr lang="en-US" dirty="0">
                <a:latin typeface="+mn-lt"/>
              </a:rPr>
              <a:t>A Trauma-Informed Approach to Working with Tribes</a:t>
            </a:r>
          </a:p>
        </p:txBody>
      </p:sp>
      <p:sp>
        <p:nvSpPr>
          <p:cNvPr id="6" name="Slide Number Placeholder 5">
            <a:extLst>
              <a:ext uri="{FF2B5EF4-FFF2-40B4-BE49-F238E27FC236}">
                <a16:creationId xmlns:a16="http://schemas.microsoft.com/office/drawing/2014/main" id="{EBC2CD58-FA9C-7D6B-4F8B-B594E1DA0750}"/>
              </a:ext>
            </a:extLst>
          </p:cNvPr>
          <p:cNvSpPr>
            <a:spLocks noGrp="1"/>
          </p:cNvSpPr>
          <p:nvPr>
            <p:ph type="sldNum" sz="quarter" idx="4"/>
          </p:nvPr>
        </p:nvSpPr>
        <p:spPr/>
        <p:txBody>
          <a:bodyPr/>
          <a:lstStyle/>
          <a:p>
            <a:fld id="{42782948-4DBE-204D-AB9E-B65E067054AE}" type="slidenum">
              <a:rPr lang="en-US" smtClean="0"/>
              <a:pPr/>
              <a:t>8</a:t>
            </a:fld>
            <a:endParaRPr lang="en-US"/>
          </a:p>
        </p:txBody>
      </p:sp>
      <p:pic>
        <p:nvPicPr>
          <p:cNvPr id="5" name="Picture 4" descr="A picture containing outdoor&#10;&#10;Description automatically generated">
            <a:extLst>
              <a:ext uri="{FF2B5EF4-FFF2-40B4-BE49-F238E27FC236}">
                <a16:creationId xmlns:a16="http://schemas.microsoft.com/office/drawing/2014/main" id="{B55BA5BD-03A6-64B5-A8DF-5E1AC137D156}"/>
              </a:ext>
            </a:extLst>
          </p:cNvPr>
          <p:cNvPicPr>
            <a:picLocks noChangeAspect="1"/>
          </p:cNvPicPr>
          <p:nvPr/>
        </p:nvPicPr>
        <p:blipFill>
          <a:blip r:embed="rId3"/>
          <a:stretch>
            <a:fillRect/>
          </a:stretch>
        </p:blipFill>
        <p:spPr>
          <a:xfrm>
            <a:off x="4572000" y="1162704"/>
            <a:ext cx="4227138" cy="2818092"/>
          </a:xfrm>
          <a:prstGeom prst="rect">
            <a:avLst/>
          </a:prstGeom>
        </p:spPr>
      </p:pic>
    </p:spTree>
    <p:extLst>
      <p:ext uri="{BB962C8B-B14F-4D97-AF65-F5344CB8AC3E}">
        <p14:creationId xmlns:p14="http://schemas.microsoft.com/office/powerpoint/2010/main" val="11342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D42B1-34A1-42E5-AAE1-0BF517777ABC}"/>
              </a:ext>
            </a:extLst>
          </p:cNvPr>
          <p:cNvSpPr>
            <a:spLocks noGrp="1"/>
          </p:cNvSpPr>
          <p:nvPr>
            <p:ph type="title"/>
          </p:nvPr>
        </p:nvSpPr>
        <p:spPr/>
        <p:txBody>
          <a:bodyPr/>
          <a:lstStyle/>
          <a:p>
            <a:pPr marL="0" marR="0" lvl="0" indent="0" algn="l" defTabSz="317464" rtl="0" eaLnBrk="1" fontAlgn="auto" latinLnBrk="0" hangingPunct="1">
              <a:lnSpc>
                <a:spcPct val="100000"/>
              </a:lnSpc>
              <a:spcBef>
                <a:spcPts val="0"/>
              </a:spcBef>
              <a:spcAft>
                <a:spcPts val="800"/>
              </a:spcAft>
              <a:buClr>
                <a:srgbClr val="F2BF05"/>
              </a:buClr>
              <a:buSzTx/>
              <a:buNone/>
              <a:tabLst/>
              <a:defRPr/>
            </a:pPr>
            <a:r>
              <a:rPr kumimoji="0" lang="en-US" sz="240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Leadership: Meeting the Needs</a:t>
            </a:r>
          </a:p>
        </p:txBody>
      </p:sp>
      <p:sp>
        <p:nvSpPr>
          <p:cNvPr id="12" name="TextBox 11">
            <a:extLst>
              <a:ext uri="{FF2B5EF4-FFF2-40B4-BE49-F238E27FC236}">
                <a16:creationId xmlns:a16="http://schemas.microsoft.com/office/drawing/2014/main" id="{28FEF79C-3E56-D1AC-81AB-FA609273CE63}"/>
              </a:ext>
            </a:extLst>
          </p:cNvPr>
          <p:cNvSpPr txBox="1"/>
          <p:nvPr/>
        </p:nvSpPr>
        <p:spPr>
          <a:xfrm>
            <a:off x="374654" y="869371"/>
            <a:ext cx="8312146" cy="3512180"/>
          </a:xfrm>
          <a:prstGeom prst="rect">
            <a:avLst/>
          </a:prstGeom>
          <a:noFill/>
        </p:spPr>
        <p:txBody>
          <a:bodyPr wrap="square" rtlCol="0">
            <a:spAutoFit/>
          </a:bodyPr>
          <a:lstStyle/>
          <a:p>
            <a:pPr>
              <a:lnSpc>
                <a:spcPct val="150000"/>
              </a:lnSpc>
              <a:buClr>
                <a:schemeClr val="accent1"/>
              </a:buClr>
            </a:pPr>
            <a:r>
              <a:rPr lang="en-US" sz="2400" b="1" dirty="0">
                <a:solidFill>
                  <a:schemeClr val="tx2"/>
                </a:solidFill>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entoring: Serve as a mentor, not a dictator.</a:t>
            </a:r>
          </a:p>
          <a:p>
            <a:pPr>
              <a:lnSpc>
                <a:spcPct val="150000"/>
              </a:lnSpc>
              <a:buClr>
                <a:schemeClr val="accent1"/>
              </a:buClr>
            </a:pPr>
            <a:r>
              <a:rPr lang="en-US" sz="2400" b="1" dirty="0">
                <a:solidFill>
                  <a:schemeClr val="tx2"/>
                </a:solidFill>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valuating: Assess worker wellness, teamwork, ethics, kindness, and needed knowledge.</a:t>
            </a:r>
          </a:p>
          <a:p>
            <a:pPr>
              <a:lnSpc>
                <a:spcPct val="150000"/>
              </a:lnSpc>
              <a:buClr>
                <a:schemeClr val="accent1"/>
              </a:buClr>
            </a:pPr>
            <a:r>
              <a:rPr lang="en-US" sz="2400" b="1" dirty="0">
                <a:solidFill>
                  <a:schemeClr val="tx2"/>
                </a:solidFill>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mpowering: </a:t>
            </a:r>
            <a:r>
              <a:rPr lang="en-US" dirty="0">
                <a:solidFill>
                  <a:srgbClr val="373737"/>
                </a:solidFill>
                <a:latin typeface="Arial" panose="020B0604020202020204" pitchFamily="34" charset="0"/>
                <a:cs typeface="Arial" panose="020B0604020202020204" pitchFamily="34" charset="0"/>
              </a:rPr>
              <a:t>Rather than micro-managing or ignoring staff, encourage growth and creativity while helping to problem-solve challenges.</a:t>
            </a:r>
          </a:p>
          <a:p>
            <a:pPr>
              <a:lnSpc>
                <a:spcPct val="150000"/>
              </a:lnSpc>
              <a:buClr>
                <a:schemeClr val="accent1"/>
              </a:buClr>
            </a:pPr>
            <a:r>
              <a:rPr lang="en-US" sz="2400" b="1" dirty="0">
                <a:solidFill>
                  <a:schemeClr val="tx2"/>
                </a:solidFill>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raining: </a:t>
            </a:r>
            <a:r>
              <a:rPr lang="en-US" dirty="0">
                <a:solidFill>
                  <a:srgbClr val="373737"/>
                </a:solidFill>
                <a:effectLst/>
                <a:latin typeface="Helvetica" pitchFamily="2" charset="0"/>
              </a:rPr>
              <a:t>Provide training and support to ensure team members can confidently succeed in their work</a:t>
            </a:r>
            <a:r>
              <a:rPr lang="en-US" dirty="0">
                <a:solidFill>
                  <a:srgbClr val="373737"/>
                </a:solidFill>
                <a:latin typeface="Arial" panose="020B0604020202020204" pitchFamily="34" charset="0"/>
                <a:cs typeface="Arial" panose="020B0604020202020204" pitchFamily="34" charset="0"/>
              </a:rPr>
              <a:t>. </a:t>
            </a:r>
          </a:p>
        </p:txBody>
      </p:sp>
      <p:sp>
        <p:nvSpPr>
          <p:cNvPr id="3" name="Footer Placeholder 2">
            <a:extLst>
              <a:ext uri="{FF2B5EF4-FFF2-40B4-BE49-F238E27FC236}">
                <a16:creationId xmlns:a16="http://schemas.microsoft.com/office/drawing/2014/main" id="{7B19AA5E-81CF-7DC6-4A5D-97FD6A686841}"/>
              </a:ext>
            </a:extLst>
          </p:cNvPr>
          <p:cNvSpPr>
            <a:spLocks noGrp="1"/>
          </p:cNvSpPr>
          <p:nvPr>
            <p:ph type="ftr" sz="quarter" idx="11"/>
          </p:nvPr>
        </p:nvSpPr>
        <p:spPr/>
        <p:txBody>
          <a:bodyPr/>
          <a:lstStyle/>
          <a:p>
            <a:r>
              <a:rPr lang="en-US" dirty="0">
                <a:latin typeface="+mn-lt"/>
              </a:rPr>
              <a:t>A Trauma-Informed Approach to Working with Tribes</a:t>
            </a:r>
          </a:p>
        </p:txBody>
      </p:sp>
      <p:sp>
        <p:nvSpPr>
          <p:cNvPr id="5" name="Slide Number Placeholder 4">
            <a:extLst>
              <a:ext uri="{FF2B5EF4-FFF2-40B4-BE49-F238E27FC236}">
                <a16:creationId xmlns:a16="http://schemas.microsoft.com/office/drawing/2014/main" id="{0B3FF324-F5BC-2727-3229-06442C889619}"/>
              </a:ext>
            </a:extLst>
          </p:cNvPr>
          <p:cNvSpPr>
            <a:spLocks noGrp="1"/>
          </p:cNvSpPr>
          <p:nvPr>
            <p:ph type="sldNum" sz="quarter" idx="4"/>
          </p:nvPr>
        </p:nvSpPr>
        <p:spPr/>
        <p:txBody>
          <a:bodyPr/>
          <a:lstStyle/>
          <a:p>
            <a:fld id="{42782948-4DBE-204D-AB9E-B65E067054AE}" type="slidenum">
              <a:rPr lang="en-US" smtClean="0"/>
              <a:pPr/>
              <a:t>9</a:t>
            </a:fld>
            <a:endParaRPr lang="en-US"/>
          </a:p>
        </p:txBody>
      </p:sp>
    </p:spTree>
    <p:extLst>
      <p:ext uri="{BB962C8B-B14F-4D97-AF65-F5344CB8AC3E}">
        <p14:creationId xmlns:p14="http://schemas.microsoft.com/office/powerpoint/2010/main" val="31260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6.9-Template_12.7.2016">
  <a:themeElements>
    <a:clrScheme name="SPRC Theme Colors">
      <a:dk1>
        <a:srgbClr val="373737"/>
      </a:dk1>
      <a:lt1>
        <a:srgbClr val="FFFFFF"/>
      </a:lt1>
      <a:dk2>
        <a:srgbClr val="0065A4"/>
      </a:dk2>
      <a:lt2>
        <a:srgbClr val="49A92F"/>
      </a:lt2>
      <a:accent1>
        <a:srgbClr val="F2BF05"/>
      </a:accent1>
      <a:accent2>
        <a:srgbClr val="E0DFDA"/>
      </a:accent2>
      <a:accent3>
        <a:srgbClr val="4B4B4B"/>
      </a:accent3>
      <a:accent4>
        <a:srgbClr val="000000"/>
      </a:accent4>
      <a:accent5>
        <a:srgbClr val="EBECE8"/>
      </a:accent5>
      <a:accent6>
        <a:srgbClr val="0065A4"/>
      </a:accent6>
      <a:hlink>
        <a:srgbClr val="0064A4"/>
      </a:hlink>
      <a:folHlink>
        <a:srgbClr val="4B4B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C Presentation Template (simplified version) [Read-Only]" id="{C420012B-2FFD-4859-853A-18059A27EF95}" vid="{DEEC6732-41E6-40F7-B199-99D59A363760}"/>
    </a:ext>
  </a:extLst>
</a:theme>
</file>

<file path=ppt/theme/theme2.xml><?xml version="1.0" encoding="utf-8"?>
<a:theme xmlns:a="http://schemas.openxmlformats.org/drawingml/2006/main" name="1_16.9-Template_12.7.2016">
  <a:themeElements>
    <a:clrScheme name="SPRC Theme Colors">
      <a:dk1>
        <a:srgbClr val="373737"/>
      </a:dk1>
      <a:lt1>
        <a:srgbClr val="FFFFFF"/>
      </a:lt1>
      <a:dk2>
        <a:srgbClr val="0065A4"/>
      </a:dk2>
      <a:lt2>
        <a:srgbClr val="49A92F"/>
      </a:lt2>
      <a:accent1>
        <a:srgbClr val="F2BF05"/>
      </a:accent1>
      <a:accent2>
        <a:srgbClr val="E0DFDA"/>
      </a:accent2>
      <a:accent3>
        <a:srgbClr val="4B4B4B"/>
      </a:accent3>
      <a:accent4>
        <a:srgbClr val="000000"/>
      </a:accent4>
      <a:accent5>
        <a:srgbClr val="EBECE8"/>
      </a:accent5>
      <a:accent6>
        <a:srgbClr val="0065A4"/>
      </a:accent6>
      <a:hlink>
        <a:srgbClr val="0064A4"/>
      </a:hlink>
      <a:folHlink>
        <a:srgbClr val="4B4B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nd Acknowledgement" id="{DA1EDFC6-91AE-4A8B-8D5B-32F15E0D51D8}" vid="{C8FEF59D-2D18-4852-8214-93A3435FD0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9" ma:contentTypeDescription="Create a new document." ma:contentTypeScope="" ma:versionID="0593852a050ce7f24b9627be6267e16c">
  <xsd:schema xmlns:xsd="http://www.w3.org/2001/XMLSchema" xmlns:xs="http://www.w3.org/2001/XMLSchema" xmlns:p="http://schemas.microsoft.com/office/2006/metadata/properties" xmlns:ns3="966e68ee-ec3c-4f12-bd4f-fedbbec8de0b" targetNamespace="http://schemas.microsoft.com/office/2006/metadata/properties" ma:root="true" ma:fieldsID="3e9d19c47209c3beb13cc05d6758ccf2" ns3:_="">
    <xsd:import namespace="966e68ee-ec3c-4f12-bd4f-fedbbec8de0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984C78-A9C2-45F6-8C10-BBC9DF57EB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9C9BBD-35C3-45A2-BE13-0A8ACB8D81F2}">
  <ds:schemaRefs>
    <ds:schemaRef ds:uri="http://schemas.microsoft.com/sharepoint/v3/contenttype/forms"/>
  </ds:schemaRefs>
</ds:datastoreItem>
</file>

<file path=customXml/itemProps3.xml><?xml version="1.0" encoding="utf-8"?>
<ds:datastoreItem xmlns:ds="http://schemas.openxmlformats.org/officeDocument/2006/customXml" ds:itemID="{E1FA7C83-463D-423D-A8F0-2616526B67B0}">
  <ds:schemaRefs>
    <ds:schemaRef ds:uri="http://purl.org/dc/elements/1.1/"/>
    <ds:schemaRef ds:uri="http://purl.org/dc/terms/"/>
    <ds:schemaRef ds:uri="966e68ee-ec3c-4f12-bd4f-fedbbec8de0b"/>
    <ds:schemaRef ds:uri="http://schemas.microsoft.com/office/2006/documentManagement/types"/>
    <ds:schemaRef ds:uri="http://schemas.microsoft.com/office/infopath/2007/PartnerControls"/>
    <ds:schemaRef ds:uri="http://schemas.microsoft.com/office/2006/metadata/propertie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SPRC Presentation Template (simplified version)</Template>
  <TotalTime>2641</TotalTime>
  <Words>1974</Words>
  <Application>Microsoft Office PowerPoint</Application>
  <PresentationFormat>On-screen Show (16:9)</PresentationFormat>
  <Paragraphs>235</Paragraphs>
  <Slides>22</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Arial</vt:lpstr>
      <vt:lpstr>Calibri</vt:lpstr>
      <vt:lpstr>Calibri Light</vt:lpstr>
      <vt:lpstr>Gill Sans MT</vt:lpstr>
      <vt:lpstr>Helvetica</vt:lpstr>
      <vt:lpstr>Open Sans Light</vt:lpstr>
      <vt:lpstr>Times New Roman</vt:lpstr>
      <vt:lpstr>16.9-Template_12.7.2016</vt:lpstr>
      <vt:lpstr>1_16.9-Template_12.7.2016</vt:lpstr>
      <vt:lpstr>PowerPoint Presentation</vt:lpstr>
      <vt:lpstr>Funding and Disclaimer</vt:lpstr>
      <vt:lpstr>About SPRC</vt:lpstr>
      <vt:lpstr>Land Acknowledgement</vt:lpstr>
      <vt:lpstr>PowerPoint Presentation</vt:lpstr>
      <vt:lpstr>Terrance Lafromboise, MSW-ITR</vt:lpstr>
      <vt:lpstr>Example of a Training Agenda</vt:lpstr>
      <vt:lpstr>Trauma-Informed Compassionate Healing Process</vt:lpstr>
      <vt:lpstr>Leadership: Meeting the Needs</vt:lpstr>
      <vt:lpstr>Trauma-Informed Leadership</vt:lpstr>
      <vt:lpstr>Trauma-Informed Leadership (Cont’d)</vt:lpstr>
      <vt:lpstr>Evidence-Based Practices and Indigenous Knowledge </vt:lpstr>
      <vt:lpstr>PowerPoint Presentation</vt:lpstr>
      <vt:lpstr>Dolores Subia BigFoot, PhD</vt:lpstr>
      <vt:lpstr>Trauma-Informed Care: Being a Good Relative</vt:lpstr>
      <vt:lpstr>Trauma-Informed Care: Being a Good Relative</vt:lpstr>
      <vt:lpstr>PowerPoint Presentation</vt:lpstr>
      <vt:lpstr>Trauma Informed Care: Transition</vt:lpstr>
      <vt:lpstr>Resources </vt:lpstr>
      <vt:lpstr>Collaborating with Tribal Communities: A Webinar Series  </vt:lpstr>
      <vt:lpstr>Collaborating with Tribal Communities:  A Webinar Series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Lafromboise, Terrance</dc:creator>
  <cp:keywords/>
  <dc:description/>
  <cp:lastModifiedBy>Mize, Angela M (HSC)</cp:lastModifiedBy>
  <cp:revision>6</cp:revision>
  <dcterms:created xsi:type="dcterms:W3CDTF">2023-02-28T06:48:39Z</dcterms:created>
  <dcterms:modified xsi:type="dcterms:W3CDTF">2023-03-20T17:02:17Z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y fmtid="{D5CDD505-2E9C-101B-9397-08002B2CF9AE}" pid="3" name="AuthorIds_UIVersion_10240">
    <vt:lpwstr>573</vt:lpwstr>
  </property>
  <property fmtid="{D5CDD505-2E9C-101B-9397-08002B2CF9AE}" pid="4" name="AuthorIds_UIVersion_512">
    <vt:lpwstr>566</vt:lpwstr>
  </property>
</Properties>
</file>