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3" r:id="rId5"/>
  </p:sldMasterIdLst>
  <p:notesMasterIdLst>
    <p:notesMasterId r:id="rId30"/>
  </p:notesMasterIdLst>
  <p:handoutMasterIdLst>
    <p:handoutMasterId r:id="rId31"/>
  </p:handoutMasterIdLst>
  <p:sldIdLst>
    <p:sldId id="2558" r:id="rId6"/>
    <p:sldId id="363" r:id="rId7"/>
    <p:sldId id="484" r:id="rId8"/>
    <p:sldId id="497" r:id="rId9"/>
    <p:sldId id="2520" r:id="rId10"/>
    <p:sldId id="527" r:id="rId11"/>
    <p:sldId id="528" r:id="rId12"/>
    <p:sldId id="520" r:id="rId13"/>
    <p:sldId id="2549" r:id="rId14"/>
    <p:sldId id="2548" r:id="rId15"/>
    <p:sldId id="2550" r:id="rId16"/>
    <p:sldId id="2553" r:id="rId17"/>
    <p:sldId id="2552" r:id="rId18"/>
    <p:sldId id="2554" r:id="rId19"/>
    <p:sldId id="385" r:id="rId20"/>
    <p:sldId id="377" r:id="rId21"/>
    <p:sldId id="2525" r:id="rId22"/>
    <p:sldId id="2544" r:id="rId23"/>
    <p:sldId id="372" r:id="rId24"/>
    <p:sldId id="356" r:id="rId25"/>
    <p:sldId id="491" r:id="rId26"/>
    <p:sldId id="2531" r:id="rId27"/>
    <p:sldId id="2533" r:id="rId28"/>
    <p:sldId id="36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RC-HCMC" id="{F6879EA1-7D7E-C143-B1A1-60C9B2C2E032}">
          <p14:sldIdLst>
            <p14:sldId id="2558"/>
            <p14:sldId id="363"/>
            <p14:sldId id="484"/>
            <p14:sldId id="497"/>
            <p14:sldId id="2520"/>
            <p14:sldId id="527"/>
            <p14:sldId id="528"/>
            <p14:sldId id="520"/>
            <p14:sldId id="2549"/>
            <p14:sldId id="2548"/>
            <p14:sldId id="2550"/>
            <p14:sldId id="2553"/>
            <p14:sldId id="2552"/>
            <p14:sldId id="2554"/>
            <p14:sldId id="385"/>
            <p14:sldId id="377"/>
            <p14:sldId id="2525"/>
            <p14:sldId id="2544"/>
            <p14:sldId id="372"/>
            <p14:sldId id="356"/>
            <p14:sldId id="491"/>
            <p14:sldId id="2531"/>
            <p14:sldId id="2533"/>
            <p14:sldId id="362"/>
          </p14:sldIdLst>
        </p14:section>
      </p14:sectionLst>
    </p:ext>
    <p:ext uri="{EFAFB233-063F-42B5-8137-9DF3F51BA10A}">
      <p15:sldGuideLst xmlns:p15="http://schemas.microsoft.com/office/powerpoint/2012/main">
        <p15:guide id="2" pos="2880" userDrawn="1">
          <p15:clr>
            <a:srgbClr val="A4A3A4"/>
          </p15:clr>
        </p15:guide>
        <p15:guide id="3" orient="horz" pos="1620" userDrawn="1">
          <p15:clr>
            <a:srgbClr val="A4A3A4"/>
          </p15:clr>
        </p15:guide>
        <p15:guide id="4" orient="horz" pos="29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BA726-D91A-1082-5C94-9B73E12BD361}" name="Laura Smoak" initials="LVS" userId="Laura Smoak" providerId="None"/>
  <p188:author id="{2A3D80A1-1724-67AA-6B8F-855AA56D2FE4}" name="Gass, Jesse D." initials="JG" userId="S::jgass@ou.edu::b765bead-e9ea-4e83-8172-3b5350ced7cb" providerId="AD"/>
  <p188:author id="{126341AF-BA98-DEA0-4B67-EC4E62319E7F}" name="BD" initials="BD" userId="BD" providerId="None"/>
  <p188:author id="{621E31CA-8FEF-D497-6DAC-8E1D3D3E21DA}" name="Van Gundy, Sarah E." initials="VGSE" userId="S::svangundy@ou.edu::94de18f3-0e47-490d-b2d1-73f7fb638b8c" providerId="AD"/>
  <p188:author id="{1CDBBDE6-9811-7994-A163-663E3C83CFBA}" name="Sobottka, Linda" initials="SL" userId="S::lindasobottka@ou.edu::f050faed-aef2-466b-bff2-bbf111f5c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x, Marie M." initials="CMM" lastIdx="10" clrIdx="0">
    <p:extLst>
      <p:ext uri="{19B8F6BF-5375-455C-9EA6-DF929625EA0E}">
        <p15:presenceInfo xmlns:p15="http://schemas.microsoft.com/office/powerpoint/2012/main" userId="S-1-5-21-1649537357-3088869233-2398342928-1003" providerId="AD"/>
      </p:ext>
    </p:extLst>
  </p:cmAuthor>
  <p:cmAuthor id="2" name="Sobottka, Linda" initials="SL" lastIdx="6" clrIdx="1">
    <p:extLst>
      <p:ext uri="{19B8F6BF-5375-455C-9EA6-DF929625EA0E}">
        <p15:presenceInfo xmlns:p15="http://schemas.microsoft.com/office/powerpoint/2012/main" userId="S::lindasobottka@ou.edu::f050faed-aef2-466b-bff2-bbf111f5c0ba" providerId="AD"/>
      </p:ext>
    </p:extLst>
  </p:cmAuthor>
  <p:cmAuthor id="3" name="Sulaitis, Colleen N (HSC)" initials="SCN(" lastIdx="8" clrIdx="2">
    <p:extLst>
      <p:ext uri="{19B8F6BF-5375-455C-9EA6-DF929625EA0E}">
        <p15:presenceInfo xmlns:p15="http://schemas.microsoft.com/office/powerpoint/2012/main" userId="S-1-5-21-598231604-1040596609-1897138802-4188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4"/>
    <a:srgbClr val="4C9C2E"/>
    <a:srgbClr val="3074A7"/>
    <a:srgbClr val="005493"/>
    <a:srgbClr val="D0DDED"/>
    <a:srgbClr val="CEDAEA"/>
    <a:srgbClr val="D4E0F0"/>
    <a:srgbClr val="CCDAEB"/>
    <a:srgbClr val="DDE4EE"/>
    <a:srgbClr val="E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98847-ACF9-499C-9B1B-2638F4CF0329}" v="4" dt="2023-02-15T14:13:07.980"/>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3" autoAdjust="0"/>
    <p:restoredTop sz="91761" autoAdjust="0"/>
  </p:normalViewPr>
  <p:slideViewPr>
    <p:cSldViewPr snapToGrid="0">
      <p:cViewPr varScale="1">
        <p:scale>
          <a:sx n="78" d="100"/>
          <a:sy n="78" d="100"/>
        </p:scale>
        <p:origin x="320" y="52"/>
      </p:cViewPr>
      <p:guideLst>
        <p:guide pos="2880"/>
        <p:guide orient="horz" pos="1620"/>
        <p:guide orient="horz" pos="2988"/>
      </p:guideLst>
    </p:cSldViewPr>
  </p:slideViewPr>
  <p:outlineViewPr>
    <p:cViewPr>
      <p:scale>
        <a:sx n="33" d="100"/>
        <a:sy n="33" d="100"/>
      </p:scale>
      <p:origin x="0" y="-9212"/>
    </p:cViewPr>
  </p:outlineViewPr>
  <p:notesTextViewPr>
    <p:cViewPr>
      <p:scale>
        <a:sx n="1" d="1"/>
        <a:sy n="1" d="1"/>
      </p:scale>
      <p:origin x="0" y="-4"/>
    </p:cViewPr>
  </p:notesTextViewPr>
  <p:sorterViewPr>
    <p:cViewPr>
      <p:scale>
        <a:sx n="140" d="100"/>
        <a:sy n="140" d="100"/>
      </p:scale>
      <p:origin x="0" y="-1939"/>
    </p:cViewPr>
  </p:sorterViewPr>
  <p:notesViewPr>
    <p:cSldViewPr snapToGrid="0">
      <p:cViewPr varScale="1">
        <p:scale>
          <a:sx n="124" d="100"/>
          <a:sy n="124" d="100"/>
        </p:scale>
        <p:origin x="41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ak, Laura" userId="7061f923-5e0b-42a8-85cb-cce765542221" providerId="ADAL" clId="{0FA98847-ACF9-499C-9B1B-2638F4CF0329}"/>
    <pc:docChg chg="undo custSel modSld">
      <pc:chgData name="Smoak, Laura" userId="7061f923-5e0b-42a8-85cb-cce765542221" providerId="ADAL" clId="{0FA98847-ACF9-499C-9B1B-2638F4CF0329}" dt="2023-02-15T14:14:58.853" v="449" actId="20577"/>
      <pc:docMkLst>
        <pc:docMk/>
      </pc:docMkLst>
      <pc:sldChg chg="delSp mod">
        <pc:chgData name="Smoak, Laura" userId="7061f923-5e0b-42a8-85cb-cce765542221" providerId="ADAL" clId="{0FA98847-ACF9-499C-9B1B-2638F4CF0329}" dt="2023-02-14T17:20:02.164" v="370" actId="21"/>
        <pc:sldMkLst>
          <pc:docMk/>
          <pc:sldMk cId="1276126787" sldId="362"/>
        </pc:sldMkLst>
        <pc:spChg chg="del">
          <ac:chgData name="Smoak, Laura" userId="7061f923-5e0b-42a8-85cb-cce765542221" providerId="ADAL" clId="{0FA98847-ACF9-499C-9B1B-2638F4CF0329}" dt="2023-02-14T17:20:02.164" v="370" actId="21"/>
          <ac:spMkLst>
            <pc:docMk/>
            <pc:sldMk cId="1276126787" sldId="362"/>
            <ac:spMk id="19" creationId="{00000000-0000-0000-0000-000000000000}"/>
          </ac:spMkLst>
        </pc:spChg>
      </pc:sldChg>
      <pc:sldChg chg="modSp mod delCm">
        <pc:chgData name="Smoak, Laura" userId="7061f923-5e0b-42a8-85cb-cce765542221" providerId="ADAL" clId="{0FA98847-ACF9-499C-9B1B-2638F4CF0329}" dt="2023-02-14T17:17:33.590" v="366"/>
        <pc:sldMkLst>
          <pc:docMk/>
          <pc:sldMk cId="1003663515" sldId="377"/>
        </pc:sldMkLst>
        <pc:spChg chg="mod">
          <ac:chgData name="Smoak, Laura" userId="7061f923-5e0b-42a8-85cb-cce765542221" providerId="ADAL" clId="{0FA98847-ACF9-499C-9B1B-2638F4CF0329}" dt="2023-02-14T17:17:30.120" v="365" actId="20577"/>
          <ac:spMkLst>
            <pc:docMk/>
            <pc:sldMk cId="1003663515" sldId="377"/>
            <ac:spMk id="6" creationId="{00000000-0000-0000-0000-000000000000}"/>
          </ac:spMkLst>
        </pc:sp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0FA98847-ACF9-499C-9B1B-2638F4CF0329}" dt="2023-02-14T17:17:33.590" v="366"/>
              <pc2:cmMkLst xmlns:pc2="http://schemas.microsoft.com/office/powerpoint/2019/9/main/command">
                <pc:docMk/>
                <pc:sldMk cId="1003663515" sldId="377"/>
                <pc2:cmMk id="{4CBF891A-C47B-F94A-87A4-26FB1BE03BF7}"/>
              </pc2:cmMkLst>
            </pc226:cmChg>
          </p:ext>
        </pc:extLst>
      </pc:sldChg>
      <pc:sldChg chg="addSp delSp modSp mod delCm modCm modNotesTx">
        <pc:chgData name="Smoak, Laura" userId="7061f923-5e0b-42a8-85cb-cce765542221" providerId="ADAL" clId="{0FA98847-ACF9-499C-9B1B-2638F4CF0329}" dt="2023-02-15T14:14:58.853" v="449" actId="20577"/>
        <pc:sldMkLst>
          <pc:docMk/>
          <pc:sldMk cId="1311287527" sldId="385"/>
        </pc:sldMkLst>
        <pc:spChg chg="add del">
          <ac:chgData name="Smoak, Laura" userId="7061f923-5e0b-42a8-85cb-cce765542221" providerId="ADAL" clId="{0FA98847-ACF9-499C-9B1B-2638F4CF0329}" dt="2023-02-15T14:13:01.823" v="375" actId="21"/>
          <ac:spMkLst>
            <pc:docMk/>
            <pc:sldMk cId="1311287527" sldId="385"/>
            <ac:spMk id="3" creationId="{C8A070C8-E56A-3FFF-37E3-D9D8DA8C4FE3}"/>
          </ac:spMkLst>
        </pc:spChg>
        <pc:spChg chg="add del mod">
          <ac:chgData name="Smoak, Laura" userId="7061f923-5e0b-42a8-85cb-cce765542221" providerId="ADAL" clId="{0FA98847-ACF9-499C-9B1B-2638F4CF0329}" dt="2023-02-15T14:13:12.204" v="377" actId="21"/>
          <ac:spMkLst>
            <pc:docMk/>
            <pc:sldMk cId="1311287527" sldId="385"/>
            <ac:spMk id="6" creationId="{2A34E8BC-7206-9252-C866-6F5DBC8EBC41}"/>
          </ac:spMkLst>
        </pc:spChg>
        <pc:graphicFrameChg chg="mod modGraphic">
          <ac:chgData name="Smoak, Laura" userId="7061f923-5e0b-42a8-85cb-cce765542221" providerId="ADAL" clId="{0FA98847-ACF9-499C-9B1B-2638F4CF0329}" dt="2023-02-15T14:14:49.562" v="446" actId="207"/>
          <ac:graphicFrameMkLst>
            <pc:docMk/>
            <pc:sldMk cId="1311287527" sldId="385"/>
            <ac:graphicFrameMk id="89"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0FA98847-ACF9-499C-9B1B-2638F4CF0329}" dt="2023-02-15T14:12:32.588" v="373"/>
              <pc2:cmMkLst xmlns:pc2="http://schemas.microsoft.com/office/powerpoint/2019/9/main/command">
                <pc:docMk/>
                <pc:sldMk cId="1311287527" sldId="385"/>
                <pc2:cmMk id="{FAD7A702-5285-A941-8B37-ED4DC0D2A8C3}"/>
              </pc2:cmMkLst>
            </pc226:cmChg>
            <pc226:cmChg xmlns:pc226="http://schemas.microsoft.com/office/powerpoint/2022/06/main/command" chg="del mod">
              <pc226:chgData name="Smoak, Laura" userId="7061f923-5e0b-42a8-85cb-cce765542221" providerId="ADAL" clId="{0FA98847-ACF9-499C-9B1B-2638F4CF0329}" dt="2023-02-15T14:14:51.531" v="447"/>
              <pc2:cmMkLst xmlns:pc2="http://schemas.microsoft.com/office/powerpoint/2019/9/main/command">
                <pc:docMk/>
                <pc:sldMk cId="1311287527" sldId="385"/>
                <pc2:cmMk id="{41D3980B-86D7-7F4C-8DDA-AD48FABD4878}"/>
              </pc2:cmMkLst>
            </pc226:cmChg>
            <pc226:cmChg xmlns:pc226="http://schemas.microsoft.com/office/powerpoint/2022/06/main/command" chg="del mod">
              <pc226:chgData name="Smoak, Laura" userId="7061f923-5e0b-42a8-85cb-cce765542221" providerId="ADAL" clId="{0FA98847-ACF9-499C-9B1B-2638F4CF0329}" dt="2023-02-14T17:14:29.659" v="222"/>
              <pc2:cmMkLst xmlns:pc2="http://schemas.microsoft.com/office/powerpoint/2019/9/main/command">
                <pc:docMk/>
                <pc:sldMk cId="1311287527" sldId="385"/>
                <pc2:cmMk id="{A338DDDE-940B-5449-94AE-7DB758485E0C}"/>
              </pc2:cmMkLst>
            </pc226:cmChg>
            <pc226:cmChg xmlns:pc226="http://schemas.microsoft.com/office/powerpoint/2022/06/main/command" chg="del">
              <pc226:chgData name="Smoak, Laura" userId="7061f923-5e0b-42a8-85cb-cce765542221" providerId="ADAL" clId="{0FA98847-ACF9-499C-9B1B-2638F4CF0329}" dt="2023-02-15T14:14:33.761" v="437"/>
              <pc2:cmMkLst xmlns:pc2="http://schemas.microsoft.com/office/powerpoint/2019/9/main/command">
                <pc:docMk/>
                <pc:sldMk cId="1311287527" sldId="385"/>
                <pc2:cmMk id="{094996DF-C6DD-194D-8C8A-6398F960A1BD}"/>
              </pc2:cmMkLst>
            </pc226:cmChg>
          </p:ext>
        </pc:extLst>
      </pc:sldChg>
      <pc:sldChg chg="modSp mod delCm">
        <pc:chgData name="Smoak, Laura" userId="7061f923-5e0b-42a8-85cb-cce765542221" providerId="ADAL" clId="{0FA98847-ACF9-499C-9B1B-2638F4CF0329}" dt="2023-02-09T22:26:23.509" v="9"/>
        <pc:sldMkLst>
          <pc:docMk/>
          <pc:sldMk cId="594182419" sldId="491"/>
        </pc:sldMkLst>
        <pc:spChg chg="mod">
          <ac:chgData name="Smoak, Laura" userId="7061f923-5e0b-42a8-85cb-cce765542221" providerId="ADAL" clId="{0FA98847-ACF9-499C-9B1B-2638F4CF0329}" dt="2023-02-09T22:19:57.325" v="4" actId="2711"/>
          <ac:spMkLst>
            <pc:docMk/>
            <pc:sldMk cId="594182419" sldId="491"/>
            <ac:spMk id="9" creationId="{875603B0-6961-4809-90BC-39FFA6B4365B}"/>
          </ac:spMkLst>
        </pc:sp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0FA98847-ACF9-499C-9B1B-2638F4CF0329}" dt="2023-02-09T22:26:17.367" v="6"/>
              <pc2:cmMkLst xmlns:pc2="http://schemas.microsoft.com/office/powerpoint/2019/9/main/command">
                <pc:docMk/>
                <pc:sldMk cId="594182419" sldId="491"/>
                <pc2:cmMk id="{F5FC1D02-DADC-014E-867F-FD92F646A062}"/>
              </pc2:cmMkLst>
            </pc226:cmChg>
            <pc226:cmChg xmlns:pc226="http://schemas.microsoft.com/office/powerpoint/2022/06/main/command" chg="del">
              <pc226:chgData name="Smoak, Laura" userId="7061f923-5e0b-42a8-85cb-cce765542221" providerId="ADAL" clId="{0FA98847-ACF9-499C-9B1B-2638F4CF0329}" dt="2023-02-09T22:26:21.574" v="8"/>
              <pc2:cmMkLst xmlns:pc2="http://schemas.microsoft.com/office/powerpoint/2019/9/main/command">
                <pc:docMk/>
                <pc:sldMk cId="594182419" sldId="491"/>
                <pc2:cmMk id="{4894066D-24C2-C148-9D0F-86D84357DB6B}"/>
              </pc2:cmMkLst>
            </pc226:cmChg>
            <pc226:cmChg xmlns:pc226="http://schemas.microsoft.com/office/powerpoint/2022/06/main/command" chg="del">
              <pc226:chgData name="Smoak, Laura" userId="7061f923-5e0b-42a8-85cb-cce765542221" providerId="ADAL" clId="{0FA98847-ACF9-499C-9B1B-2638F4CF0329}" dt="2023-02-09T22:26:14.945" v="5"/>
              <pc2:cmMkLst xmlns:pc2="http://schemas.microsoft.com/office/powerpoint/2019/9/main/command">
                <pc:docMk/>
                <pc:sldMk cId="594182419" sldId="491"/>
                <pc2:cmMk id="{DD7BBBA1-AC94-9D4E-A428-B13DAD2102D1}"/>
              </pc2:cmMkLst>
            </pc226:cmChg>
            <pc226:cmChg xmlns:pc226="http://schemas.microsoft.com/office/powerpoint/2022/06/main/command" chg="del">
              <pc226:chgData name="Smoak, Laura" userId="7061f923-5e0b-42a8-85cb-cce765542221" providerId="ADAL" clId="{0FA98847-ACF9-499C-9B1B-2638F4CF0329}" dt="2023-02-09T22:26:23.509" v="9"/>
              <pc2:cmMkLst xmlns:pc2="http://schemas.microsoft.com/office/powerpoint/2019/9/main/command">
                <pc:docMk/>
                <pc:sldMk cId="594182419" sldId="491"/>
                <pc2:cmMk id="{7752F7E3-0FE5-AA48-8E57-C4B93035A13F}"/>
              </pc2:cmMkLst>
            </pc226:cmChg>
            <pc226:cmChg xmlns:pc226="http://schemas.microsoft.com/office/powerpoint/2022/06/main/command" chg="del">
              <pc226:chgData name="Smoak, Laura" userId="7061f923-5e0b-42a8-85cb-cce765542221" providerId="ADAL" clId="{0FA98847-ACF9-499C-9B1B-2638F4CF0329}" dt="2023-02-09T22:26:19.388" v="7"/>
              <pc2:cmMkLst xmlns:pc2="http://schemas.microsoft.com/office/powerpoint/2019/9/main/command">
                <pc:docMk/>
                <pc:sldMk cId="594182419" sldId="491"/>
                <pc2:cmMk id="{DA5FF6F4-EBEE-D741-B5DD-0D7448F0D116}"/>
              </pc2:cmMkLst>
            </pc226:cmChg>
          </p:ext>
        </pc:extLst>
      </pc:sldChg>
      <pc:sldChg chg="modSp mod delCm">
        <pc:chgData name="Smoak, Laura" userId="7061f923-5e0b-42a8-85cb-cce765542221" providerId="ADAL" clId="{0FA98847-ACF9-499C-9B1B-2638F4CF0329}" dt="2023-02-14T17:10:19.359" v="143"/>
        <pc:sldMkLst>
          <pc:docMk/>
          <pc:sldMk cId="3412457707" sldId="520"/>
        </pc:sldMkLst>
        <pc:spChg chg="mod">
          <ac:chgData name="Smoak, Laura" userId="7061f923-5e0b-42a8-85cb-cce765542221" providerId="ADAL" clId="{0FA98847-ACF9-499C-9B1B-2638F4CF0329}" dt="2023-02-14T17:10:14.978" v="142" actId="12"/>
          <ac:spMkLst>
            <pc:docMk/>
            <pc:sldMk cId="3412457707" sldId="520"/>
            <ac:spMk id="3" creationId="{BCBDDB84-665D-4AE5-B295-93798A935031}"/>
          </ac:spMkLst>
        </pc:sp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0FA98847-ACF9-499C-9B1B-2638F4CF0329}" dt="2023-02-14T17:10:19.359" v="143"/>
              <pc2:cmMkLst xmlns:pc2="http://schemas.microsoft.com/office/powerpoint/2019/9/main/command">
                <pc:docMk/>
                <pc:sldMk cId="3412457707" sldId="520"/>
                <pc2:cmMk id="{3453F1CE-EB58-B940-9C6A-0DC0C59FA914}"/>
              </pc2:cmMkLst>
            </pc226:cmChg>
          </p:ext>
        </pc:extLst>
      </pc:sldChg>
      <pc:sldChg chg="delCm modCm">
        <pc:chgData name="Smoak, Laura" userId="7061f923-5e0b-42a8-85cb-cce765542221" providerId="ADAL" clId="{0FA98847-ACF9-499C-9B1B-2638F4CF0329}" dt="2023-02-09T22:17:30.339" v="1"/>
        <pc:sldMkLst>
          <pc:docMk/>
          <pc:sldMk cId="2350561577" sldId="528"/>
        </pc:sldMkLst>
        <pc:extLst>
          <p:ext xmlns:p="http://schemas.openxmlformats.org/presentationml/2006/main" uri="{D6D511B9-2390-475A-947B-AFAB55BFBCF1}">
            <pc226:cmChg xmlns:pc226="http://schemas.microsoft.com/office/powerpoint/2022/06/main/command" chg="del mod">
              <pc226:chgData name="Smoak, Laura" userId="7061f923-5e0b-42a8-85cb-cce765542221" providerId="ADAL" clId="{0FA98847-ACF9-499C-9B1B-2638F4CF0329}" dt="2023-02-09T22:17:30.339" v="1"/>
              <pc2:cmMkLst xmlns:pc2="http://schemas.microsoft.com/office/powerpoint/2019/9/main/command">
                <pc:docMk/>
                <pc:sldMk cId="2350561577" sldId="528"/>
                <pc2:cmMk id="{0DFD1BD9-7009-D24F-94DE-A0FB034C89D3}"/>
              </pc2:cmMkLst>
            </pc226:cmChg>
          </p:ext>
        </pc:extLst>
      </pc:sldChg>
      <pc:sldChg chg="modNotesTx">
        <pc:chgData name="Smoak, Laura" userId="7061f923-5e0b-42a8-85cb-cce765542221" providerId="ADAL" clId="{0FA98847-ACF9-499C-9B1B-2638F4CF0329}" dt="2023-02-14T17:19:49.636" v="369" actId="20577"/>
        <pc:sldMkLst>
          <pc:docMk/>
          <pc:sldMk cId="3188429349" sldId="2533"/>
        </pc:sldMkLst>
      </pc:sldChg>
      <pc:sldChg chg="modNotesTx">
        <pc:chgData name="Smoak, Laura" userId="7061f923-5e0b-42a8-85cb-cce765542221" providerId="ADAL" clId="{0FA98847-ACF9-499C-9B1B-2638F4CF0329}" dt="2023-02-14T17:18:27.175" v="368" actId="20577"/>
        <pc:sldMkLst>
          <pc:docMk/>
          <pc:sldMk cId="326995483" sldId="2544"/>
        </pc:sldMkLst>
      </pc:sldChg>
      <pc:sldChg chg="delCm modCm">
        <pc:chgData name="Smoak, Laura" userId="7061f923-5e0b-42a8-85cb-cce765542221" providerId="ADAL" clId="{0FA98847-ACF9-499C-9B1B-2638F4CF0329}" dt="2023-02-09T22:18:00.594" v="3"/>
        <pc:sldMkLst>
          <pc:docMk/>
          <pc:sldMk cId="2494839232" sldId="2548"/>
        </pc:sldMkLst>
        <pc:extLst>
          <p:ext xmlns:p="http://schemas.openxmlformats.org/presentationml/2006/main" uri="{D6D511B9-2390-475A-947B-AFAB55BFBCF1}">
            <pc226:cmChg xmlns:pc226="http://schemas.microsoft.com/office/powerpoint/2022/06/main/command" chg="del mod">
              <pc226:chgData name="Smoak, Laura" userId="7061f923-5e0b-42a8-85cb-cce765542221" providerId="ADAL" clId="{0FA98847-ACF9-499C-9B1B-2638F4CF0329}" dt="2023-02-09T22:18:00.594" v="3"/>
              <pc2:cmMkLst xmlns:pc2="http://schemas.microsoft.com/office/powerpoint/2019/9/main/command">
                <pc:docMk/>
                <pc:sldMk cId="2494839232" sldId="2548"/>
                <pc2:cmMk id="{3FB296EF-3AC7-2940-8252-17E0DA2EFCED}"/>
              </pc2:cmMkLst>
            </pc226:cmChg>
          </p:ext>
        </pc:extLst>
      </pc:sldChg>
      <pc:sldChg chg="modNotesTx">
        <pc:chgData name="Smoak, Laura" userId="7061f923-5e0b-42a8-85cb-cce765542221" providerId="ADAL" clId="{0FA98847-ACF9-499C-9B1B-2638F4CF0329}" dt="2023-02-15T14:11:48.807" v="371" actId="20577"/>
        <pc:sldMkLst>
          <pc:docMk/>
          <pc:sldMk cId="1375949563" sldId="2550"/>
        </pc:sldMkLst>
      </pc:sldChg>
      <pc:sldChg chg="addSp modSp mod addCm delCm">
        <pc:chgData name="Smoak, Laura" userId="7061f923-5e0b-42a8-85cb-cce765542221" providerId="ADAL" clId="{0FA98847-ACF9-499C-9B1B-2638F4CF0329}" dt="2023-02-13T18:53:40.506" v="133" actId="20577"/>
        <pc:sldMkLst>
          <pc:docMk/>
          <pc:sldMk cId="531412705" sldId="2553"/>
        </pc:sldMkLst>
        <pc:spChg chg="mod">
          <ac:chgData name="Smoak, Laura" userId="7061f923-5e0b-42a8-85cb-cce765542221" providerId="ADAL" clId="{0FA98847-ACF9-499C-9B1B-2638F4CF0329}" dt="2023-02-13T18:53:40.506" v="133" actId="20577"/>
          <ac:spMkLst>
            <pc:docMk/>
            <pc:sldMk cId="531412705" sldId="2553"/>
            <ac:spMk id="3" creationId="{BCBDDB84-665D-4AE5-B295-93798A935031}"/>
          </ac:spMkLst>
        </pc:spChg>
        <pc:spChg chg="add mod">
          <ac:chgData name="Smoak, Laura" userId="7061f923-5e0b-42a8-85cb-cce765542221" providerId="ADAL" clId="{0FA98847-ACF9-499C-9B1B-2638F4CF0329}" dt="2023-02-09T22:30:15.772" v="35" actId="20577"/>
          <ac:spMkLst>
            <pc:docMk/>
            <pc:sldMk cId="531412705" sldId="2553"/>
            <ac:spMk id="6" creationId="{4E8F112B-CC81-03D4-4A8A-52D0425E8C81}"/>
          </ac:spMkLst>
        </pc:sp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0FA98847-ACF9-499C-9B1B-2638F4CF0329}" dt="2023-02-09T22:30:27.445" v="37"/>
              <pc2:cmMkLst xmlns:pc2="http://schemas.microsoft.com/office/powerpoint/2019/9/main/command">
                <pc:docMk/>
                <pc:sldMk cId="531412705" sldId="2553"/>
                <pc2:cmMk id="{C1EE001D-4F1C-1943-8A87-357FC6617993}"/>
              </pc2:cmMkLst>
            </pc226:cmChg>
            <pc226:cmChg xmlns:pc226="http://schemas.microsoft.com/office/powerpoint/2022/06/main/command" chg="del">
              <pc226:chgData name="Smoak, Laura" userId="7061f923-5e0b-42a8-85cb-cce765542221" providerId="ADAL" clId="{0FA98847-ACF9-499C-9B1B-2638F4CF0329}" dt="2023-02-09T22:30:31.454" v="38"/>
              <pc2:cmMkLst xmlns:pc2="http://schemas.microsoft.com/office/powerpoint/2019/9/main/command">
                <pc:docMk/>
                <pc:sldMk cId="531412705" sldId="2553"/>
                <pc2:cmMk id="{FA2C6E5D-B584-734A-95B0-7481F4D2A29F}"/>
              </pc2:cmMkLst>
            </pc226:cmChg>
            <pc226:cmChg xmlns:pc226="http://schemas.microsoft.com/office/powerpoint/2022/06/main/command" chg="add del">
              <pc226:chgData name="Smoak, Laura" userId="7061f923-5e0b-42a8-85cb-cce765542221" providerId="ADAL" clId="{0FA98847-ACF9-499C-9B1B-2638F4CF0329}" dt="2023-02-09T22:29:26.273" v="11"/>
              <pc2:cmMkLst xmlns:pc2="http://schemas.microsoft.com/office/powerpoint/2019/9/main/command">
                <pc:docMk/>
                <pc:sldMk cId="531412705" sldId="2553"/>
                <pc2:cmMk id="{D54DC576-9AB3-4709-B731-F30BF2E8AB58}"/>
              </pc2:cmMkLst>
            </pc226:cmChg>
            <pc226:cmChg xmlns:pc226="http://schemas.microsoft.com/office/powerpoint/2022/06/main/command" chg="del">
              <pc226:chgData name="Smoak, Laura" userId="7061f923-5e0b-42a8-85cb-cce765542221" providerId="ADAL" clId="{0FA98847-ACF9-499C-9B1B-2638F4CF0329}" dt="2023-02-09T22:30:25.663" v="36"/>
              <pc2:cmMkLst xmlns:pc2="http://schemas.microsoft.com/office/powerpoint/2019/9/main/command">
                <pc:docMk/>
                <pc:sldMk cId="531412705" sldId="2553"/>
                <pc2:cmMk id="{227E90DC-DD54-6E46-8DA3-1F9AE5B11EDF}"/>
              </pc2:cmMkLst>
            </pc226:cmChg>
          </p:ext>
        </pc:extLst>
      </pc:sldChg>
      <pc:sldChg chg="modSp mod">
        <pc:chgData name="Smoak, Laura" userId="7061f923-5e0b-42a8-85cb-cce765542221" providerId="ADAL" clId="{0FA98847-ACF9-499C-9B1B-2638F4CF0329}" dt="2023-02-13T18:54:59.946" v="139" actId="20577"/>
        <pc:sldMkLst>
          <pc:docMk/>
          <pc:sldMk cId="913222152" sldId="2554"/>
        </pc:sldMkLst>
        <pc:spChg chg="mod">
          <ac:chgData name="Smoak, Laura" userId="7061f923-5e0b-42a8-85cb-cce765542221" providerId="ADAL" clId="{0FA98847-ACF9-499C-9B1B-2638F4CF0329}" dt="2023-02-13T18:54:59.946" v="139" actId="20577"/>
          <ac:spMkLst>
            <pc:docMk/>
            <pc:sldMk cId="913222152" sldId="2554"/>
            <ac:spMk id="3" creationId="{0BDBF1AC-45BA-4B30-BBF6-6809BC474B06}"/>
          </ac:spMkLst>
        </pc:spChg>
      </pc:sldChg>
      <pc:sldChg chg="modSp mod">
        <pc:chgData name="Smoak, Laura" userId="7061f923-5e0b-42a8-85cb-cce765542221" providerId="ADAL" clId="{0FA98847-ACF9-499C-9B1B-2638F4CF0329}" dt="2023-02-13T18:53:16.617" v="127" actId="1076"/>
        <pc:sldMkLst>
          <pc:docMk/>
          <pc:sldMk cId="891005287" sldId="2558"/>
        </pc:sldMkLst>
        <pc:picChg chg="mod">
          <ac:chgData name="Smoak, Laura" userId="7061f923-5e0b-42a8-85cb-cce765542221" providerId="ADAL" clId="{0FA98847-ACF9-499C-9B1B-2638F4CF0329}" dt="2023-02-13T18:53:16.617" v="127" actId="1076"/>
          <ac:picMkLst>
            <pc:docMk/>
            <pc:sldMk cId="891005287" sldId="2558"/>
            <ac:picMk id="9" creationId="{3F5048A4-ABDA-A9AC-6259-530C4779C3D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2/15/2023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Vickie- Welcome</a:t>
            </a:r>
          </a:p>
          <a:p>
            <a:endParaRPr lang="en-US" b="1" dirty="0"/>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06909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66400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94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83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55466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16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Brittany </a:t>
            </a:r>
            <a:r>
              <a:rPr lang="en-US" dirty="0"/>
              <a:t>passes to Dee</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133228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8864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317415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 explain the 7 since there are six bullets.</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2646006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0" dirty="0">
              <a:solidFill>
                <a:srgbClr val="1C2532"/>
              </a:solidFill>
              <a:latin typeface="Calibri" panose="020F0502020204030204"/>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92648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Vickie- pause to acknowledge </a:t>
            </a:r>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7329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2101959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Tx/>
              <a:buFontTx/>
              <a:buNone/>
            </a:pPr>
            <a:endParaRPr lang="en-US" b="0" dirty="0"/>
          </a:p>
        </p:txBody>
      </p:sp>
      <p:sp>
        <p:nvSpPr>
          <p:cNvPr id="4" name="Slide Number Placeholder 3"/>
          <p:cNvSpPr>
            <a:spLocks noGrp="1"/>
          </p:cNvSpPr>
          <p:nvPr>
            <p:ph type="sldNum" sz="quarter" idx="10"/>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1027151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5"/>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625590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119960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24</a:t>
            </a:fld>
            <a:endParaRPr lang="en-US"/>
          </a:p>
        </p:txBody>
      </p:sp>
    </p:spTree>
    <p:extLst>
      <p:ext uri="{BB962C8B-B14F-4D97-AF65-F5344CB8AC3E}">
        <p14:creationId xmlns:p14="http://schemas.microsoft.com/office/powerpoint/2010/main" val="94372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 Pause to acknowledge</a:t>
            </a:r>
          </a:p>
          <a:p>
            <a:r>
              <a:rPr lang="en-US" dirty="0"/>
              <a:t>Vickie- pass to Dee</a:t>
            </a:r>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14163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a:t>
            </a:r>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387918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365674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169343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216587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277584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Dee pass to Brittany </a:t>
            </a:r>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1841038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5" name="Picture 4"/>
          <p:cNvPicPr>
            <a:picLocks noChangeAspect="1"/>
          </p:cNvPicPr>
          <p:nvPr userDrawn="1"/>
        </p:nvPicPr>
        <p:blipFill>
          <a:blip r:embed="rId2"/>
          <a:stretch>
            <a:fillRect/>
          </a:stretch>
        </p:blipFill>
        <p:spPr>
          <a:xfrm>
            <a:off x="7198521" y="4623783"/>
            <a:ext cx="1402811" cy="3440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spTree>
    <p:extLst>
      <p:ext uri="{BB962C8B-B14F-4D97-AF65-F5344CB8AC3E}">
        <p14:creationId xmlns:p14="http://schemas.microsoft.com/office/powerpoint/2010/main" val="38830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Supporting Tribal Youth at Risk for Suicide: Honoring Children, Mending the Circle</a:t>
            </a:r>
          </a:p>
        </p:txBody>
      </p:sp>
    </p:spTree>
    <p:extLst>
      <p:ext uri="{BB962C8B-B14F-4D97-AF65-F5344CB8AC3E}">
        <p14:creationId xmlns:p14="http://schemas.microsoft.com/office/powerpoint/2010/main" val="36345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198521" y="4623783"/>
            <a:ext cx="1402811" cy="34402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8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Webinar 2: Cultural Humility</a:t>
            </a:r>
          </a:p>
        </p:txBody>
      </p:sp>
    </p:spTree>
    <p:extLst>
      <p:ext uri="{BB962C8B-B14F-4D97-AF65-F5344CB8AC3E}">
        <p14:creationId xmlns:p14="http://schemas.microsoft.com/office/powerpoint/2010/main" val="8778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Webinar 2: Cultural Humility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Webinar 2: Cultural Humility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5" name="Picture 4"/>
          <p:cNvPicPr>
            <a:picLocks noChangeAspect="1"/>
          </p:cNvPicPr>
          <p:nvPr userDrawn="1"/>
        </p:nvPicPr>
        <p:blipFill>
          <a:blip r:embed="rId2"/>
          <a:stretch>
            <a:fillRect/>
          </a:stretch>
        </p:blipFill>
        <p:spPr>
          <a:xfrm>
            <a:off x="7198521" y="4623783"/>
            <a:ext cx="1402811" cy="3440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spTree>
    <p:extLst>
      <p:ext uri="{BB962C8B-B14F-4D97-AF65-F5344CB8AC3E}">
        <p14:creationId xmlns:p14="http://schemas.microsoft.com/office/powerpoint/2010/main" val="360012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198521" y="4623783"/>
            <a:ext cx="1402811" cy="34402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6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Supporting Tribal Youth at Risk for Suicide: Honoring Children, Mending the Circle</a:t>
            </a:r>
          </a:p>
        </p:txBody>
      </p:sp>
    </p:spTree>
    <p:extLst>
      <p:ext uri="{BB962C8B-B14F-4D97-AF65-F5344CB8AC3E}">
        <p14:creationId xmlns:p14="http://schemas.microsoft.com/office/powerpoint/2010/main" val="42056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Supporting Tribal Youth at Risk for Suicide: Honoring Children, Mending the Circle</a:t>
            </a:r>
          </a:p>
        </p:txBody>
      </p:sp>
    </p:spTree>
    <p:extLst>
      <p:ext uri="{BB962C8B-B14F-4D97-AF65-F5344CB8AC3E}">
        <p14:creationId xmlns:p14="http://schemas.microsoft.com/office/powerpoint/2010/main" val="394422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Webinar 2: Cultural Humility</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60" r:id="rId2"/>
    <p:sldLayoutId id="2147483759"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906" userDrawn="1">
          <p15:clr>
            <a:srgbClr val="F26B43"/>
          </p15:clr>
        </p15:guide>
        <p15:guide id="5" orient="horz" pos="252" userDrawn="1">
          <p15:clr>
            <a:srgbClr val="F26B43"/>
          </p15:clr>
        </p15:guide>
        <p15:guide id="6" orient="horz" pos="3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Supporting Tribal Youth at Risk for Suicide: Honoring Children, Mending the Circle</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407397251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5Bd4FP-BnAk" TargetMode="External"/><Relationship Id="rId3" Type="http://schemas.openxmlformats.org/officeDocument/2006/relationships/hyperlink" Target="http://www.sprc.org/" TargetMode="External"/><Relationship Id="rId7" Type="http://schemas.openxmlformats.org/officeDocument/2006/relationships/hyperlink" Target="http://www.sprc.org/populations/aia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actionallianceforsuicideprevention.org/" TargetMode="External"/><Relationship Id="rId5" Type="http://schemas.openxmlformats.org/officeDocument/2006/relationships/hyperlink" Target="http://www.samhsa.gov/" TargetMode="External"/><Relationship Id="rId4" Type="http://schemas.openxmlformats.org/officeDocument/2006/relationships/hyperlink" Target="http://www.samhsa.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Dee-Bigfoot@ouhsc.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Brittany-Carradine@ouh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en.wikipedia.org/wiki/File:Flag_of_Northern_Cheyenne.sv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rocks&#10;&#10;Description automatically generated with medium confidence">
            <a:extLst>
              <a:ext uri="{FF2B5EF4-FFF2-40B4-BE49-F238E27FC236}">
                <a16:creationId xmlns:a16="http://schemas.microsoft.com/office/drawing/2014/main" id="{3F5048A4-ABDA-A9AC-6259-530C4779C3DC}"/>
              </a:ext>
            </a:extLst>
          </p:cNvPr>
          <p:cNvPicPr>
            <a:picLocks noChangeAspect="1"/>
          </p:cNvPicPr>
          <p:nvPr/>
        </p:nvPicPr>
        <p:blipFill rotWithShape="1">
          <a:blip r:embed="rId3"/>
          <a:srcRect t="2294" r="16728" b="11017"/>
          <a:stretch/>
        </p:blipFill>
        <p:spPr>
          <a:xfrm>
            <a:off x="4410074" y="0"/>
            <a:ext cx="4733926" cy="4458877"/>
          </a:xfrm>
          <a:prstGeom prst="rect">
            <a:avLst/>
          </a:prstGeom>
        </p:spPr>
      </p:pic>
      <p:sp>
        <p:nvSpPr>
          <p:cNvPr id="27" name="Content Placeholder 8"/>
          <p:cNvSpPr txBox="1">
            <a:spLocks/>
          </p:cNvSpPr>
          <p:nvPr/>
        </p:nvSpPr>
        <p:spPr>
          <a:xfrm>
            <a:off x="463467" y="2453773"/>
            <a:ext cx="4629949" cy="36654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200" i="0" dirty="0">
                <a:solidFill>
                  <a:schemeClr val="tx1"/>
                </a:solidFill>
                <a:latin typeface="Arial" panose="020B0604020202020204" pitchFamily="34" charset="0"/>
                <a:cs typeface="Arial" panose="020B0604020202020204" pitchFamily="34" charset="0"/>
              </a:rPr>
              <a:t>February 21, 2023</a:t>
            </a:r>
          </a:p>
        </p:txBody>
      </p:sp>
      <p:sp>
        <p:nvSpPr>
          <p:cNvPr id="25" name="Text Placeholder 5"/>
          <p:cNvSpPr txBox="1">
            <a:spLocks/>
          </p:cNvSpPr>
          <p:nvPr/>
        </p:nvSpPr>
        <p:spPr>
          <a:xfrm>
            <a:off x="371102" y="983206"/>
            <a:ext cx="5288616" cy="1230904"/>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Collaborating with Tribal Communities: </a:t>
            </a:r>
          </a:p>
          <a:p>
            <a:r>
              <a:rPr lang="en-US" dirty="0">
                <a:solidFill>
                  <a:schemeClr val="tx1"/>
                </a:solidFill>
              </a:rPr>
              <a:t>A Webinar Series </a:t>
            </a:r>
          </a:p>
          <a:p>
            <a:r>
              <a:rPr lang="en-US" dirty="0">
                <a:solidFill>
                  <a:schemeClr val="tx1"/>
                </a:solidFill>
              </a:rPr>
              <a:t>Webinar 2: Cultural Humility</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76" y="257314"/>
            <a:ext cx="3280813" cy="561013"/>
          </a:xfrm>
          <a:prstGeom prst="rect">
            <a:avLst/>
          </a:prstGeom>
        </p:spPr>
      </p:pic>
      <p:cxnSp>
        <p:nvCxnSpPr>
          <p:cNvPr id="24" name="Straight Connector 23"/>
          <p:cNvCxnSpPr/>
          <p:nvPr/>
        </p:nvCxnSpPr>
        <p:spPr>
          <a:xfrm>
            <a:off x="466087" y="2304273"/>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3493975-B73B-4F61-8380-63BAE65EB16C}"/>
              </a:ext>
            </a:extLst>
          </p:cNvPr>
          <p:cNvSpPr txBox="1"/>
          <p:nvPr/>
        </p:nvSpPr>
        <p:spPr>
          <a:xfrm>
            <a:off x="371102" y="3258549"/>
            <a:ext cx="7274036" cy="923330"/>
          </a:xfrm>
          <a:prstGeom prst="rect">
            <a:avLst/>
          </a:prstGeom>
          <a:noFill/>
        </p:spPr>
        <p:txBody>
          <a:bodyPr wrap="square" rtlCol="0">
            <a:spAutoFit/>
          </a:bodyPr>
          <a:lstStyle/>
          <a:p>
            <a:r>
              <a:rPr lang="en-US" dirty="0"/>
              <a:t>Dolores Subia BigFoot, PhD</a:t>
            </a:r>
          </a:p>
          <a:p>
            <a:r>
              <a:rPr lang="en-US" dirty="0"/>
              <a:t>Brittany Carradine, MEd</a:t>
            </a:r>
          </a:p>
          <a:p>
            <a:endParaRPr lang="en-US" dirty="0"/>
          </a:p>
        </p:txBody>
      </p:sp>
    </p:spTree>
    <p:extLst>
      <p:ext uri="{BB962C8B-B14F-4D97-AF65-F5344CB8AC3E}">
        <p14:creationId xmlns:p14="http://schemas.microsoft.com/office/powerpoint/2010/main" val="89100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DB84-665D-4AE5-B295-93798A935031}"/>
              </a:ext>
            </a:extLst>
          </p:cNvPr>
          <p:cNvSpPr>
            <a:spLocks noGrp="1"/>
          </p:cNvSpPr>
          <p:nvPr>
            <p:ph sz="quarter" idx="10"/>
          </p:nvPr>
        </p:nvSpPr>
        <p:spPr>
          <a:xfrm>
            <a:off x="374653" y="1133342"/>
            <a:ext cx="8250871" cy="3123126"/>
          </a:xfrm>
        </p:spPr>
        <p:txBody>
          <a:bodyPr/>
          <a:lstStyle/>
          <a:p>
            <a:pPr>
              <a:lnSpc>
                <a:spcPct val="150000"/>
              </a:lnSpc>
              <a:buClrTx/>
            </a:pPr>
            <a:r>
              <a:rPr lang="en-US" sz="2000" dirty="0"/>
              <a:t>I was raised in a community that helped me learn, grow, and establish my cultural, spiritual, and personal identity. My identity seeks wholeness and freedom. </a:t>
            </a:r>
          </a:p>
          <a:p>
            <a:pPr>
              <a:lnSpc>
                <a:spcPct val="150000"/>
              </a:lnSpc>
              <a:buClrTx/>
            </a:pPr>
            <a:r>
              <a:rPr lang="en-US" sz="2000" dirty="0"/>
              <a:t>Increased suicide protective factors are a sense of identity, connectedness, and belonging. Being in community with other Black women provides a sense of identity, connectedness, and belonging. </a:t>
            </a:r>
          </a:p>
          <a:p>
            <a:endParaRPr lang="en-US" dirty="0"/>
          </a:p>
        </p:txBody>
      </p:sp>
      <p:sp>
        <p:nvSpPr>
          <p:cNvPr id="4" name="Title 3">
            <a:extLst>
              <a:ext uri="{FF2B5EF4-FFF2-40B4-BE49-F238E27FC236}">
                <a16:creationId xmlns:a16="http://schemas.microsoft.com/office/drawing/2014/main" id="{58C58F71-F471-43B7-B31C-65A76ED3D099}"/>
              </a:ext>
            </a:extLst>
          </p:cNvPr>
          <p:cNvSpPr>
            <a:spLocks noGrp="1"/>
          </p:cNvSpPr>
          <p:nvPr>
            <p:ph type="title"/>
          </p:nvPr>
        </p:nvSpPr>
        <p:spPr/>
        <p:txBody>
          <a:bodyPr/>
          <a:lstStyle/>
          <a:p>
            <a:r>
              <a:rPr lang="en-US" dirty="0"/>
              <a:t>My Background</a:t>
            </a:r>
          </a:p>
        </p:txBody>
      </p:sp>
      <p:sp>
        <p:nvSpPr>
          <p:cNvPr id="5" name="Footer Placeholder 4">
            <a:extLst>
              <a:ext uri="{FF2B5EF4-FFF2-40B4-BE49-F238E27FC236}">
                <a16:creationId xmlns:a16="http://schemas.microsoft.com/office/drawing/2014/main" id="{C74B2935-D416-4519-93D1-E895DADF399E}"/>
              </a:ext>
            </a:extLst>
          </p:cNvPr>
          <p:cNvSpPr>
            <a:spLocks noGrp="1"/>
          </p:cNvSpPr>
          <p:nvPr>
            <p:ph type="ftr" sz="quarter" idx="11"/>
          </p:nvPr>
        </p:nvSpPr>
        <p:spPr>
          <a:xfrm>
            <a:off x="5068159" y="4778156"/>
            <a:ext cx="3557365"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249483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DB84-665D-4AE5-B295-93798A935031}"/>
              </a:ext>
            </a:extLst>
          </p:cNvPr>
          <p:cNvSpPr>
            <a:spLocks noGrp="1"/>
          </p:cNvSpPr>
          <p:nvPr>
            <p:ph sz="quarter" idx="10"/>
          </p:nvPr>
        </p:nvSpPr>
        <p:spPr>
          <a:xfrm>
            <a:off x="374653" y="897391"/>
            <a:ext cx="8077688" cy="3348717"/>
          </a:xfrm>
        </p:spPr>
        <p:txBody>
          <a:bodyPr/>
          <a:lstStyle/>
          <a:p>
            <a:pPr marL="0" indent="0">
              <a:lnSpc>
                <a:spcPct val="150000"/>
              </a:lnSpc>
              <a:buNone/>
            </a:pPr>
            <a:r>
              <a:rPr lang="en-US" sz="1900" b="1" dirty="0">
                <a:solidFill>
                  <a:schemeClr val="tx2"/>
                </a:solidFill>
              </a:rPr>
              <a:t>Diversity</a:t>
            </a:r>
            <a:r>
              <a:rPr lang="en-US" sz="1900" dirty="0"/>
              <a:t> - </a:t>
            </a:r>
            <a:r>
              <a:rPr lang="en-US" sz="1900" dirty="0">
                <a:latin typeface="+mj-lt"/>
              </a:rPr>
              <a:t>Range of human differences</a:t>
            </a:r>
          </a:p>
          <a:p>
            <a:pPr marL="0" indent="0">
              <a:lnSpc>
                <a:spcPct val="150000"/>
              </a:lnSpc>
              <a:buNone/>
            </a:pPr>
            <a:r>
              <a:rPr lang="en-US" sz="1900" b="1" dirty="0">
                <a:solidFill>
                  <a:schemeClr val="tx2"/>
                </a:solidFill>
              </a:rPr>
              <a:t>Inclusion</a:t>
            </a:r>
            <a:r>
              <a:rPr lang="en-US" sz="1900" dirty="0"/>
              <a:t> - Involvement and empowerment, where the inherent worth and dignity of all people are recognized</a:t>
            </a:r>
          </a:p>
          <a:p>
            <a:pPr marL="0" indent="0">
              <a:lnSpc>
                <a:spcPct val="150000"/>
              </a:lnSpc>
              <a:buNone/>
            </a:pPr>
            <a:r>
              <a:rPr lang="en-US" sz="1900" b="1" dirty="0">
                <a:solidFill>
                  <a:schemeClr val="tx2"/>
                </a:solidFill>
              </a:rPr>
              <a:t>Equity</a:t>
            </a:r>
            <a:r>
              <a:rPr lang="en-US" sz="1900" dirty="0"/>
              <a:t> - Fair and just practices that ensure access, resources, and opportunities are provided for </a:t>
            </a:r>
            <a:r>
              <a:rPr lang="en-US" sz="2000" dirty="0"/>
              <a:t>all</a:t>
            </a:r>
          </a:p>
          <a:p>
            <a:pPr marL="0" indent="0">
              <a:lnSpc>
                <a:spcPct val="150000"/>
              </a:lnSpc>
              <a:buNone/>
            </a:pPr>
            <a:r>
              <a:rPr lang="en-US" sz="1900" b="1" dirty="0">
                <a:solidFill>
                  <a:schemeClr val="tx2"/>
                </a:solidFill>
              </a:rPr>
              <a:t>Justice</a:t>
            </a:r>
            <a:r>
              <a:rPr lang="en-US" sz="1900" dirty="0"/>
              <a:t> - Dismantling barriers to resources and opportunities in society so that all individuals and communities can live a full and dignified life</a:t>
            </a:r>
          </a:p>
        </p:txBody>
      </p:sp>
      <p:sp>
        <p:nvSpPr>
          <p:cNvPr id="4" name="Title 3">
            <a:extLst>
              <a:ext uri="{FF2B5EF4-FFF2-40B4-BE49-F238E27FC236}">
                <a16:creationId xmlns:a16="http://schemas.microsoft.com/office/drawing/2014/main" id="{58C58F71-F471-43B7-B31C-65A76ED3D099}"/>
              </a:ext>
            </a:extLst>
          </p:cNvPr>
          <p:cNvSpPr>
            <a:spLocks noGrp="1"/>
          </p:cNvSpPr>
          <p:nvPr>
            <p:ph type="title"/>
          </p:nvPr>
        </p:nvSpPr>
        <p:spPr/>
        <p:txBody>
          <a:bodyPr/>
          <a:lstStyle/>
          <a:p>
            <a:r>
              <a:rPr lang="en-US" dirty="0"/>
              <a:t>What is JEDI? </a:t>
            </a:r>
          </a:p>
        </p:txBody>
      </p:sp>
      <p:sp>
        <p:nvSpPr>
          <p:cNvPr id="5" name="Footer Placeholder 4">
            <a:extLst>
              <a:ext uri="{FF2B5EF4-FFF2-40B4-BE49-F238E27FC236}">
                <a16:creationId xmlns:a16="http://schemas.microsoft.com/office/drawing/2014/main" id="{C74B2935-D416-4519-93D1-E895DADF399E}"/>
              </a:ext>
            </a:extLst>
          </p:cNvPr>
          <p:cNvSpPr>
            <a:spLocks noGrp="1"/>
          </p:cNvSpPr>
          <p:nvPr>
            <p:ph type="ftr" sz="quarter" idx="11"/>
          </p:nvPr>
        </p:nvSpPr>
        <p:spPr>
          <a:xfrm>
            <a:off x="5068159" y="4778156"/>
            <a:ext cx="3557365"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13759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DB84-665D-4AE5-B295-93798A935031}"/>
              </a:ext>
            </a:extLst>
          </p:cNvPr>
          <p:cNvSpPr>
            <a:spLocks noGrp="1"/>
          </p:cNvSpPr>
          <p:nvPr>
            <p:ph sz="quarter" idx="10"/>
          </p:nvPr>
        </p:nvSpPr>
        <p:spPr>
          <a:xfrm>
            <a:off x="374653" y="991939"/>
            <a:ext cx="7968069" cy="3570633"/>
          </a:xfrm>
        </p:spPr>
        <p:txBody>
          <a:bodyPr/>
          <a:lstStyle/>
          <a:p>
            <a:r>
              <a:rPr lang="en-US" sz="2000" dirty="0"/>
              <a:t>A personal lifelong commitment to self-evaluation and self-critique whereby the individual not only learns about another’s culture but starts with an examination of their own beliefs and cultural identities.</a:t>
            </a:r>
          </a:p>
          <a:p>
            <a:r>
              <a:rPr lang="en-US" sz="2000" dirty="0"/>
              <a:t>Recognition of power dynamics and imbalances, a desire to fix those power imbalances, and to develop partnerships with people and groups who advocate for others.</a:t>
            </a:r>
          </a:p>
          <a:p>
            <a:r>
              <a:rPr lang="en-US" sz="2000" dirty="0"/>
              <a:t>Institutional accountability.</a:t>
            </a:r>
            <a:endParaRPr lang="en-US" sz="1000" dirty="0"/>
          </a:p>
        </p:txBody>
      </p:sp>
      <p:sp>
        <p:nvSpPr>
          <p:cNvPr id="4" name="Title 3">
            <a:extLst>
              <a:ext uri="{FF2B5EF4-FFF2-40B4-BE49-F238E27FC236}">
                <a16:creationId xmlns:a16="http://schemas.microsoft.com/office/drawing/2014/main" id="{58C58F71-F471-43B7-B31C-65A76ED3D099}"/>
              </a:ext>
            </a:extLst>
          </p:cNvPr>
          <p:cNvSpPr>
            <a:spLocks noGrp="1"/>
          </p:cNvSpPr>
          <p:nvPr>
            <p:ph type="title"/>
          </p:nvPr>
        </p:nvSpPr>
        <p:spPr/>
        <p:txBody>
          <a:bodyPr/>
          <a:lstStyle/>
          <a:p>
            <a:r>
              <a:rPr lang="en-US" dirty="0"/>
              <a:t>Cultural Humility </a:t>
            </a:r>
          </a:p>
        </p:txBody>
      </p:sp>
      <p:sp>
        <p:nvSpPr>
          <p:cNvPr id="5" name="Footer Placeholder 4">
            <a:extLst>
              <a:ext uri="{FF2B5EF4-FFF2-40B4-BE49-F238E27FC236}">
                <a16:creationId xmlns:a16="http://schemas.microsoft.com/office/drawing/2014/main" id="{C74B2935-D416-4519-93D1-E895DADF399E}"/>
              </a:ext>
            </a:extLst>
          </p:cNvPr>
          <p:cNvSpPr>
            <a:spLocks noGrp="1"/>
          </p:cNvSpPr>
          <p:nvPr>
            <p:ph type="ftr" sz="quarter" idx="11"/>
          </p:nvPr>
        </p:nvSpPr>
        <p:spPr>
          <a:xfrm>
            <a:off x="5068159" y="4778156"/>
            <a:ext cx="3557365" cy="21539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Webinar 2: Cultural Humility</a:t>
            </a:r>
          </a:p>
        </p:txBody>
      </p:sp>
      <p:sp>
        <p:nvSpPr>
          <p:cNvPr id="6" name="TextBox 5">
            <a:extLst>
              <a:ext uri="{FF2B5EF4-FFF2-40B4-BE49-F238E27FC236}">
                <a16:creationId xmlns:a16="http://schemas.microsoft.com/office/drawing/2014/main" id="{4E8F112B-CC81-03D4-4A8A-52D0425E8C81}"/>
              </a:ext>
            </a:extLst>
          </p:cNvPr>
          <p:cNvSpPr txBox="1"/>
          <p:nvPr/>
        </p:nvSpPr>
        <p:spPr>
          <a:xfrm>
            <a:off x="374653" y="4619692"/>
            <a:ext cx="4596492" cy="230832"/>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73737"/>
                </a:solidFill>
                <a:effectLst/>
                <a:uLnTx/>
                <a:uFillTx/>
                <a:latin typeface="Arial" panose="020B0604020202020204" pitchFamily="34" charset="0"/>
                <a:ea typeface="Calibri Light" charset="0"/>
                <a:cs typeface="Arial" panose="020B0604020202020204" pitchFamily="34" charset="0"/>
              </a:rPr>
              <a:t>Source: </a:t>
            </a:r>
            <a:r>
              <a:rPr lang="en-US" sz="900" dirty="0">
                <a:solidFill>
                  <a:srgbClr val="373737"/>
                </a:solidFill>
                <a:latin typeface="Arial" panose="020B0604020202020204" pitchFamily="34" charset="0"/>
                <a:ea typeface="Calibri Light" charset="0"/>
                <a:cs typeface="Arial" panose="020B0604020202020204" pitchFamily="34" charset="0"/>
              </a:rPr>
              <a:t>Yeager</a:t>
            </a:r>
            <a:r>
              <a:rPr kumimoji="0" lang="en-US" sz="900" b="0" i="0" u="none" strike="noStrike" kern="1200" cap="none" spc="0" normalizeH="0" baseline="0" noProof="0" dirty="0">
                <a:ln>
                  <a:noFill/>
                </a:ln>
                <a:solidFill>
                  <a:srgbClr val="373737"/>
                </a:solidFill>
                <a:effectLst/>
                <a:uLnTx/>
                <a:uFillTx/>
                <a:latin typeface="Arial" panose="020B0604020202020204" pitchFamily="34" charset="0"/>
                <a:ea typeface="Calibri Light" charset="0"/>
                <a:cs typeface="Arial" panose="020B0604020202020204" pitchFamily="34" charset="0"/>
              </a:rPr>
              <a:t>, 2013</a:t>
            </a:r>
            <a:endParaRPr kumimoji="0" lang="en-US" sz="900" b="0" i="0" u="none" strike="noStrike" kern="1200" cap="none" spc="0" normalizeH="0" baseline="30000" noProof="0" dirty="0">
              <a:ln>
                <a:noFill/>
              </a:ln>
              <a:solidFill>
                <a:srgbClr val="373737"/>
              </a:solidFill>
              <a:effectLst/>
              <a:uLnTx/>
              <a:uFillTx/>
              <a:latin typeface="Arial" panose="020B0604020202020204" pitchFamily="34" charset="0"/>
              <a:ea typeface="Calibri Light" charset="0"/>
              <a:cs typeface="Arial" panose="020B0604020202020204" pitchFamily="34" charset="0"/>
            </a:endParaRPr>
          </a:p>
        </p:txBody>
      </p:sp>
    </p:spTree>
    <p:extLst>
      <p:ext uri="{BB962C8B-B14F-4D97-AF65-F5344CB8AC3E}">
        <p14:creationId xmlns:p14="http://schemas.microsoft.com/office/powerpoint/2010/main" val="5314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2E472-74AC-4E70-8297-EA9B73C77023}"/>
              </a:ext>
            </a:extLst>
          </p:cNvPr>
          <p:cNvSpPr>
            <a:spLocks noGrp="1"/>
          </p:cNvSpPr>
          <p:nvPr>
            <p:ph type="title"/>
          </p:nvPr>
        </p:nvSpPr>
        <p:spPr/>
        <p:txBody>
          <a:bodyPr/>
          <a:lstStyle/>
          <a:p>
            <a:r>
              <a:rPr lang="en-US" dirty="0"/>
              <a:t>Social Identity Wheel?  </a:t>
            </a:r>
          </a:p>
        </p:txBody>
      </p:sp>
      <p:sp>
        <p:nvSpPr>
          <p:cNvPr id="5" name="Footer Placeholder 4">
            <a:extLst>
              <a:ext uri="{FF2B5EF4-FFF2-40B4-BE49-F238E27FC236}">
                <a16:creationId xmlns:a16="http://schemas.microsoft.com/office/drawing/2014/main" id="{6A38E2FF-4DB5-4A79-9A63-A86DB4FD80C7}"/>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Webinar 2: Cultural Humility</a:t>
            </a:r>
          </a:p>
        </p:txBody>
      </p:sp>
      <p:sp>
        <p:nvSpPr>
          <p:cNvPr id="3" name="AutoShape 4" descr="http://d207ibygpg2z1x.cloudfront.net/image/upload/v1577394956/articles_upload/content/j4ppfumtgdybcujo2ir3.webp">
            <a:extLst>
              <a:ext uri="{FF2B5EF4-FFF2-40B4-BE49-F238E27FC236}">
                <a16:creationId xmlns:a16="http://schemas.microsoft.com/office/drawing/2014/main" id="{B93CF152-981A-48FB-89C6-4D278463CD1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d207ibygpg2z1x.cloudfront.net/image/upload/v1577394956/articles_upload/content/j4ppfumtgdybcujo2ir3.webp">
            <a:extLst>
              <a:ext uri="{FF2B5EF4-FFF2-40B4-BE49-F238E27FC236}">
                <a16:creationId xmlns:a16="http://schemas.microsoft.com/office/drawing/2014/main" id="{3D3786CB-433F-49FF-A2A7-BDA7ED37C771}"/>
              </a:ext>
            </a:extLst>
          </p:cNvPr>
          <p:cNvSpPr>
            <a:spLocks noChangeAspect="1" noChangeArrowheads="1"/>
          </p:cNvSpPr>
          <p:nvPr/>
        </p:nvSpPr>
        <p:spPr bwMode="auto">
          <a:xfrm>
            <a:off x="4572000" y="-173752"/>
            <a:ext cx="3050302" cy="3050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www.mgma.com/getmedia/d37722d8-0813-42d9-a784-901f29bedc18/HR-DEI-Figure1-IdentityWheel-956px.jpg.aspx">
            <a:extLst>
              <a:ext uri="{FF2B5EF4-FFF2-40B4-BE49-F238E27FC236}">
                <a16:creationId xmlns:a16="http://schemas.microsoft.com/office/drawing/2014/main" id="{67904D83-D7FE-4CE7-8814-978FC8EC9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330"/>
          <a:stretch/>
        </p:blipFill>
        <p:spPr bwMode="auto">
          <a:xfrm>
            <a:off x="2530714" y="332219"/>
            <a:ext cx="4661894" cy="46635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49A3DE-4F76-AC7A-2AE4-97B618C841C7}"/>
              </a:ext>
            </a:extLst>
          </p:cNvPr>
          <p:cNvSpPr txBox="1"/>
          <p:nvPr/>
        </p:nvSpPr>
        <p:spPr>
          <a:xfrm>
            <a:off x="374653" y="4547323"/>
            <a:ext cx="1850073" cy="230832"/>
          </a:xfrm>
          <a:prstGeom prst="rect">
            <a:avLst/>
          </a:prstGeom>
          <a:noFill/>
        </p:spPr>
        <p:txBody>
          <a:bodyPr wrap="square">
            <a:spAutoFit/>
          </a:bodyPr>
          <a:lstStyle/>
          <a:p>
            <a:pPr algn="l" defTabSz="457189"/>
            <a:r>
              <a:rPr lang="en-US" sz="900" dirty="0">
                <a:solidFill>
                  <a:srgbClr val="373737"/>
                </a:solidFill>
                <a:latin typeface="Arial" panose="020B0604020202020204" pitchFamily="34" charset="0"/>
                <a:ea typeface="Calibri Light" charset="0"/>
                <a:cs typeface="Arial" panose="020B0604020202020204" pitchFamily="34" charset="0"/>
              </a:rPr>
              <a:t>Source: Hawkins et al., 2017</a:t>
            </a:r>
            <a:endParaRPr lang="en-US" sz="900" baseline="30000" dirty="0">
              <a:solidFill>
                <a:srgbClr val="373737"/>
              </a:solidFill>
              <a:latin typeface="Arial" panose="020B0604020202020204" pitchFamily="34" charset="0"/>
              <a:ea typeface="Calibri Light" charset="0"/>
              <a:cs typeface="Arial" panose="020B0604020202020204" pitchFamily="34" charset="0"/>
            </a:endParaRPr>
          </a:p>
        </p:txBody>
      </p:sp>
    </p:spTree>
    <p:extLst>
      <p:ext uri="{BB962C8B-B14F-4D97-AF65-F5344CB8AC3E}">
        <p14:creationId xmlns:p14="http://schemas.microsoft.com/office/powerpoint/2010/main" val="254369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670A47-AFA2-4267-A0C1-FB69260E837C}"/>
              </a:ext>
            </a:extLst>
          </p:cNvPr>
          <p:cNvSpPr>
            <a:spLocks noGrp="1"/>
          </p:cNvSpPr>
          <p:nvPr>
            <p:ph type="title"/>
          </p:nvPr>
        </p:nvSpPr>
        <p:spPr/>
        <p:txBody>
          <a:bodyPr/>
          <a:lstStyle/>
          <a:p>
            <a:r>
              <a:rPr lang="en-US" dirty="0"/>
              <a:t>Cultural Humility (HUMBLE) Model</a:t>
            </a:r>
          </a:p>
        </p:txBody>
      </p:sp>
      <p:sp>
        <p:nvSpPr>
          <p:cNvPr id="5" name="Footer Placeholder 4">
            <a:extLst>
              <a:ext uri="{FF2B5EF4-FFF2-40B4-BE49-F238E27FC236}">
                <a16:creationId xmlns:a16="http://schemas.microsoft.com/office/drawing/2014/main" id="{22BC7A38-BC30-4866-9377-27008CEFCBEF}"/>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Webinar 2: Cultural Humility</a:t>
            </a:r>
          </a:p>
        </p:txBody>
      </p:sp>
      <p:sp>
        <p:nvSpPr>
          <p:cNvPr id="3" name="Content Placeholder 2">
            <a:extLst>
              <a:ext uri="{FF2B5EF4-FFF2-40B4-BE49-F238E27FC236}">
                <a16:creationId xmlns:a16="http://schemas.microsoft.com/office/drawing/2014/main" id="{0BDBF1AC-45BA-4B30-BBF6-6809BC474B06}"/>
              </a:ext>
            </a:extLst>
          </p:cNvPr>
          <p:cNvSpPr>
            <a:spLocks noGrp="1"/>
          </p:cNvSpPr>
          <p:nvPr>
            <p:ph sz="quarter" idx="10"/>
          </p:nvPr>
        </p:nvSpPr>
        <p:spPr>
          <a:xfrm>
            <a:off x="374653" y="948322"/>
            <a:ext cx="8524250" cy="3246855"/>
          </a:xfrm>
        </p:spPr>
        <p:txBody>
          <a:bodyPr/>
          <a:lstStyle/>
          <a:p>
            <a:pPr marL="0" indent="0">
              <a:lnSpc>
                <a:spcPct val="150000"/>
              </a:lnSpc>
              <a:buClr>
                <a:schemeClr val="tx1"/>
              </a:buClr>
              <a:buNone/>
            </a:pPr>
            <a:r>
              <a:rPr lang="en-US" sz="2000" b="1" dirty="0">
                <a:solidFill>
                  <a:schemeClr val="tx2"/>
                </a:solidFill>
              </a:rPr>
              <a:t>H</a:t>
            </a:r>
            <a:r>
              <a:rPr lang="en-US" sz="2000" dirty="0"/>
              <a:t>: Humble about the assumptions you make.</a:t>
            </a:r>
          </a:p>
          <a:p>
            <a:pPr marL="0" indent="0">
              <a:lnSpc>
                <a:spcPct val="150000"/>
              </a:lnSpc>
              <a:buClr>
                <a:schemeClr val="tx1"/>
              </a:buClr>
              <a:buNone/>
            </a:pPr>
            <a:r>
              <a:rPr lang="en-US" sz="2000" b="1" dirty="0">
                <a:solidFill>
                  <a:schemeClr val="tx2"/>
                </a:solidFill>
              </a:rPr>
              <a:t>U</a:t>
            </a:r>
            <a:r>
              <a:rPr lang="en-US" sz="2000" dirty="0"/>
              <a:t>: Understand your own background and culture.</a:t>
            </a:r>
          </a:p>
          <a:p>
            <a:pPr marL="0" indent="0">
              <a:lnSpc>
                <a:spcPct val="150000"/>
              </a:lnSpc>
              <a:buClr>
                <a:schemeClr val="tx1"/>
              </a:buClr>
              <a:buNone/>
            </a:pPr>
            <a:r>
              <a:rPr lang="en-US" sz="2000" b="1" dirty="0">
                <a:solidFill>
                  <a:schemeClr val="tx2"/>
                </a:solidFill>
              </a:rPr>
              <a:t>M</a:t>
            </a:r>
            <a:r>
              <a:rPr lang="en-US" sz="2000" dirty="0"/>
              <a:t>: Motivate yourself to learn more about the other person's background.</a:t>
            </a:r>
          </a:p>
          <a:p>
            <a:pPr marL="0" indent="0">
              <a:lnSpc>
                <a:spcPct val="150000"/>
              </a:lnSpc>
              <a:buClr>
                <a:schemeClr val="tx1"/>
              </a:buClr>
              <a:buNone/>
            </a:pPr>
            <a:r>
              <a:rPr lang="en-US" sz="2000" b="1" dirty="0">
                <a:solidFill>
                  <a:schemeClr val="tx2"/>
                </a:solidFill>
              </a:rPr>
              <a:t>B</a:t>
            </a:r>
            <a:r>
              <a:rPr lang="en-US" sz="2000" dirty="0"/>
              <a:t>: Begin to incorporate this knowledge into your work.</a:t>
            </a:r>
          </a:p>
          <a:p>
            <a:pPr marL="0" indent="0">
              <a:lnSpc>
                <a:spcPct val="150000"/>
              </a:lnSpc>
              <a:buClr>
                <a:schemeClr val="tx1"/>
              </a:buClr>
              <a:buNone/>
            </a:pPr>
            <a:r>
              <a:rPr lang="en-US" sz="2000" b="1" dirty="0">
                <a:solidFill>
                  <a:schemeClr val="tx2"/>
                </a:solidFill>
              </a:rPr>
              <a:t>L</a:t>
            </a:r>
            <a:r>
              <a:rPr lang="en-US" sz="2000" dirty="0"/>
              <a:t>: Lifelong learning.</a:t>
            </a:r>
          </a:p>
          <a:p>
            <a:pPr marL="0" indent="0">
              <a:lnSpc>
                <a:spcPct val="150000"/>
              </a:lnSpc>
              <a:buClr>
                <a:schemeClr val="tx1"/>
              </a:buClr>
              <a:buNone/>
            </a:pPr>
            <a:r>
              <a:rPr lang="en-US" sz="2000" b="1" dirty="0">
                <a:solidFill>
                  <a:schemeClr val="tx2"/>
                </a:solidFill>
              </a:rPr>
              <a:t>E</a:t>
            </a:r>
            <a:r>
              <a:rPr lang="en-US" sz="2000" dirty="0"/>
              <a:t>: Emphasize respect and negotiate service plans.</a:t>
            </a:r>
          </a:p>
        </p:txBody>
      </p:sp>
      <p:sp>
        <p:nvSpPr>
          <p:cNvPr id="6" name="TextBox 5">
            <a:extLst>
              <a:ext uri="{FF2B5EF4-FFF2-40B4-BE49-F238E27FC236}">
                <a16:creationId xmlns:a16="http://schemas.microsoft.com/office/drawing/2014/main" id="{AB02DF60-E731-8BFA-5481-243742525FBC}"/>
              </a:ext>
            </a:extLst>
          </p:cNvPr>
          <p:cNvSpPr txBox="1"/>
          <p:nvPr/>
        </p:nvSpPr>
        <p:spPr>
          <a:xfrm>
            <a:off x="374653" y="4547323"/>
            <a:ext cx="2519376" cy="230832"/>
          </a:xfrm>
          <a:prstGeom prst="rect">
            <a:avLst/>
          </a:prstGeom>
          <a:noFill/>
        </p:spPr>
        <p:txBody>
          <a:bodyPr wrap="square">
            <a:spAutoFit/>
          </a:bodyPr>
          <a:lstStyle/>
          <a:p>
            <a:pPr algn="l" defTabSz="457189"/>
            <a:r>
              <a:rPr lang="en-US" sz="900" dirty="0">
                <a:solidFill>
                  <a:srgbClr val="373737"/>
                </a:solidFill>
                <a:latin typeface="Arial" panose="020B0604020202020204" pitchFamily="34" charset="0"/>
                <a:ea typeface="Calibri Light" charset="0"/>
                <a:cs typeface="Arial" panose="020B0604020202020204" pitchFamily="34" charset="0"/>
              </a:rPr>
              <a:t>Source: Lekas, Pahl, and Fuller, 2020</a:t>
            </a:r>
            <a:endParaRPr lang="en-US" sz="900" baseline="30000" dirty="0">
              <a:solidFill>
                <a:srgbClr val="373737"/>
              </a:solidFill>
              <a:latin typeface="Arial" panose="020B0604020202020204" pitchFamily="34" charset="0"/>
              <a:ea typeface="Calibri Light" charset="0"/>
              <a:cs typeface="Arial" panose="020B0604020202020204" pitchFamily="34" charset="0"/>
            </a:endParaRPr>
          </a:p>
        </p:txBody>
      </p:sp>
    </p:spTree>
    <p:extLst>
      <p:ext uri="{BB962C8B-B14F-4D97-AF65-F5344CB8AC3E}">
        <p14:creationId xmlns:p14="http://schemas.microsoft.com/office/powerpoint/2010/main" val="91322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Table Placeholder 3"/>
          <p:cNvGraphicFramePr>
            <a:graphicFrameLocks/>
          </p:cNvGraphicFramePr>
          <p:nvPr>
            <p:extLst>
              <p:ext uri="{D42A27DB-BD31-4B8C-83A1-F6EECF244321}">
                <p14:modId xmlns:p14="http://schemas.microsoft.com/office/powerpoint/2010/main" val="4033820188"/>
              </p:ext>
            </p:extLst>
          </p:nvPr>
        </p:nvGraphicFramePr>
        <p:xfrm>
          <a:off x="795355" y="835731"/>
          <a:ext cx="7553289" cy="3794260"/>
        </p:xfrm>
        <a:graphic>
          <a:graphicData uri="http://schemas.openxmlformats.org/drawingml/2006/table">
            <a:tbl>
              <a:tblPr firstRow="1" bandRow="1">
                <a:tableStyleId>{5C22544A-7EE6-4342-B048-85BDC9FD1C3A}</a:tableStyleId>
              </a:tblPr>
              <a:tblGrid>
                <a:gridCol w="384192">
                  <a:extLst>
                    <a:ext uri="{9D8B030D-6E8A-4147-A177-3AD203B41FA5}">
                      <a16:colId xmlns:a16="http://schemas.microsoft.com/office/drawing/2014/main" val="20000"/>
                    </a:ext>
                  </a:extLst>
                </a:gridCol>
                <a:gridCol w="1725699">
                  <a:extLst>
                    <a:ext uri="{9D8B030D-6E8A-4147-A177-3AD203B41FA5}">
                      <a16:colId xmlns:a16="http://schemas.microsoft.com/office/drawing/2014/main" val="20001"/>
                    </a:ext>
                  </a:extLst>
                </a:gridCol>
                <a:gridCol w="5443398">
                  <a:extLst>
                    <a:ext uri="{9D8B030D-6E8A-4147-A177-3AD203B41FA5}">
                      <a16:colId xmlns:a16="http://schemas.microsoft.com/office/drawing/2014/main" val="20002"/>
                    </a:ext>
                  </a:extLst>
                </a:gridCol>
              </a:tblGrid>
              <a:tr h="948565">
                <a:tc>
                  <a:txBody>
                    <a:bodyPr/>
                    <a:lstStyle/>
                    <a:p>
                      <a:endParaRPr lang="en-US" sz="1300">
                        <a:solidFill>
                          <a:schemeClr val="tx1"/>
                        </a:solidFill>
                        <a:latin typeface="Calibri" panose="020F0502020204030204" pitchFamily="34" charset="0"/>
                        <a:cs typeface="Calibri" panose="020F0502020204030204" pitchFamily="34" charset="0"/>
                      </a:endParaRP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noFill/>
                      <a:prstDash val="solid"/>
                      <a:round/>
                      <a:headEnd type="none" w="med" len="med"/>
                      <a:tailEnd type="none" w="med" len="med"/>
                    </a:lnB>
                    <a:solidFill>
                      <a:schemeClr val="bg2"/>
                    </a:solidFill>
                  </a:tcPr>
                </a:tc>
                <a:tc>
                  <a:txBody>
                    <a:bodyPr/>
                    <a:lstStyle/>
                    <a:p>
                      <a:pPr marL="0" marR="0" lvl="0" indent="0" algn="l" defTabSz="4535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Emotional Awareness</a:t>
                      </a: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4535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we’re feeling and why</a:t>
                      </a:r>
                    </a:p>
                  </a:txBody>
                  <a:tcPr marL="163619" marR="163619" marT="163619" marB="163619"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948565">
                <a:tc>
                  <a:txBody>
                    <a:bodyPr/>
                    <a:lstStyle/>
                    <a:p>
                      <a:endParaRPr lang="en-US" sz="1300" dirty="0">
                        <a:solidFill>
                          <a:schemeClr val="tx1"/>
                        </a:solidFill>
                        <a:latin typeface="Calibri" panose="020F0502020204030204" pitchFamily="34" charset="0"/>
                        <a:cs typeface="Calibri" panose="020F0502020204030204" pitchFamily="34" charset="0"/>
                      </a:endParaRP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2"/>
                    </a:solidFill>
                  </a:tcPr>
                </a:tc>
                <a:tc>
                  <a:txBody>
                    <a:bodyPr/>
                    <a:lstStyle/>
                    <a:p>
                      <a:pPr marL="0" marR="0" indent="0" algn="l" defTabSz="453542"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Emotional Management</a:t>
                      </a: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indent="0" algn="l" defTabSz="453542"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Handling distressing emotions effectively without becoming paralyzed</a:t>
                      </a:r>
                      <a:endParaRPr lang="en-US" sz="1600" b="0" dirty="0">
                        <a:solidFill>
                          <a:schemeClr val="tx1"/>
                        </a:solidFill>
                        <a:latin typeface="Arial" panose="020B0604020202020204" pitchFamily="34" charset="0"/>
                        <a:cs typeface="Arial" panose="020B0604020202020204" pitchFamily="34" charset="0"/>
                      </a:endParaRPr>
                    </a:p>
                  </a:txBody>
                  <a:tcPr marL="163619" marR="163619" marT="163619" marB="163619"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948565">
                <a:tc>
                  <a:txBody>
                    <a:bodyPr/>
                    <a:lstStyle/>
                    <a:p>
                      <a:endParaRPr lang="en-US" sz="1300" dirty="0">
                        <a:solidFill>
                          <a:schemeClr val="tx1"/>
                        </a:solidFill>
                        <a:latin typeface="Calibri" panose="020F0502020204030204" pitchFamily="34" charset="0"/>
                        <a:cs typeface="Calibri" panose="020F0502020204030204" pitchFamily="34" charset="0"/>
                      </a:endParaRP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2"/>
                    </a:solidFill>
                  </a:tcPr>
                </a:tc>
                <a:tc>
                  <a:txBody>
                    <a:bodyPr/>
                    <a:lstStyle/>
                    <a:p>
                      <a:pPr marL="0" marR="0" indent="0" algn="l" defTabSz="453542"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Empathy</a:t>
                      </a: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indent="0" algn="l" defTabSz="453542"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Understanding and sharing someone else’s feelings</a:t>
                      </a:r>
                    </a:p>
                  </a:txBody>
                  <a:tcPr marL="163619" marR="163619" marT="163619" marB="163619"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149732725"/>
                  </a:ext>
                </a:extLst>
              </a:tr>
              <a:tr h="948565">
                <a:tc>
                  <a:txBody>
                    <a:bodyPr/>
                    <a:lstStyle/>
                    <a:p>
                      <a:endParaRPr lang="en-US" sz="1300" dirty="0">
                        <a:solidFill>
                          <a:schemeClr val="tx1"/>
                        </a:solidFill>
                        <a:latin typeface="Calibri" panose="020F0502020204030204" pitchFamily="34" charset="0"/>
                        <a:cs typeface="Calibri" panose="020F0502020204030204" pitchFamily="34" charset="0"/>
                      </a:endParaRP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solidFill>
                      <a:schemeClr val="bg2"/>
                    </a:solidFill>
                  </a:tcPr>
                </a:tc>
                <a:tc>
                  <a:txBody>
                    <a:bodyPr/>
                    <a:lstStyle/>
                    <a:p>
                      <a:r>
                        <a:rPr lang="en-US" sz="1600" b="1" dirty="0">
                          <a:solidFill>
                            <a:schemeClr val="tx1"/>
                          </a:solidFill>
                          <a:latin typeface="Arial" panose="020B0604020202020204" pitchFamily="34" charset="0"/>
                          <a:cs typeface="Arial" panose="020B0604020202020204" pitchFamily="34" charset="0"/>
                        </a:rPr>
                        <a:t>Relationship Management</a:t>
                      </a:r>
                    </a:p>
                  </a:txBody>
                  <a:tcPr marL="163619" marR="163619" marT="163619" marB="163619"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solidFill>
                  </a:tcPr>
                </a:tc>
                <a:tc>
                  <a:txBody>
                    <a:bodyPr/>
                    <a:lstStyle/>
                    <a:p>
                      <a:r>
                        <a:rPr lang="en-US" sz="1600" dirty="0">
                          <a:solidFill>
                            <a:schemeClr val="tx1"/>
                          </a:solidFill>
                          <a:latin typeface="Arial" panose="020B0604020202020204" pitchFamily="34" charset="0"/>
                          <a:cs typeface="Arial" panose="020B0604020202020204" pitchFamily="34" charset="0"/>
                        </a:rPr>
                        <a:t>Using emotional quotient to navigate relationships</a:t>
                      </a:r>
                    </a:p>
                  </a:txBody>
                  <a:tcPr marL="163619" marR="163619" marT="163619" marB="163619"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lstStyle/>
          <a:p>
            <a:r>
              <a:rPr lang="en-US" dirty="0"/>
              <a:t>Emotional Intelligence </a:t>
            </a:r>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7" name="Footer Placeholder 6"/>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131128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5"/>
          <p:cNvSpPr txBox="1">
            <a:spLocks/>
          </p:cNvSpPr>
          <p:nvPr/>
        </p:nvSpPr>
        <p:spPr>
          <a:xfrm>
            <a:off x="-153400" y="3360415"/>
            <a:ext cx="7711888" cy="1533950"/>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endParaRPr lang="en-US" sz="6800" dirty="0">
              <a:solidFill>
                <a:schemeClr val="accent2"/>
              </a:solidFill>
              <a:cs typeface="Arial" charset="0"/>
            </a:endParaRPr>
          </a:p>
        </p:txBody>
      </p:sp>
      <p:cxnSp>
        <p:nvCxnSpPr>
          <p:cNvPr id="3" name="Straight Connector 2"/>
          <p:cNvCxnSpPr/>
          <p:nvPr/>
        </p:nvCxnSpPr>
        <p:spPr>
          <a:xfrm>
            <a:off x="457203"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789970"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5" name="Content Placeholder 4"/>
          <p:cNvSpPr>
            <a:spLocks noGrp="1"/>
          </p:cNvSpPr>
          <p:nvPr>
            <p:ph sz="quarter" idx="10"/>
          </p:nvPr>
        </p:nvSpPr>
        <p:spPr>
          <a:xfrm>
            <a:off x="457203" y="1924538"/>
            <a:ext cx="3821790" cy="2763533"/>
          </a:xfrm>
        </p:spPr>
        <p:txBody>
          <a:bodyPr/>
          <a:lstStyle/>
          <a:p>
            <a:pPr marL="285750" indent="-285750">
              <a:buFont typeface="Arial" panose="020B0604020202020204" pitchFamily="34" charset="0"/>
              <a:buChar char="•"/>
            </a:pPr>
            <a:r>
              <a:rPr lang="en-US" sz="1600" dirty="0"/>
              <a:t>Cognitive and behavioral principles</a:t>
            </a:r>
          </a:p>
          <a:p>
            <a:pPr marL="285750" indent="-285750">
              <a:buFont typeface="Arial" panose="020B0604020202020204" pitchFamily="34" charset="0"/>
              <a:buChar char="•"/>
            </a:pPr>
            <a:r>
              <a:rPr lang="en-US" sz="1600" dirty="0"/>
              <a:t>Attachment</a:t>
            </a:r>
          </a:p>
          <a:p>
            <a:pPr marL="285750" indent="-285750">
              <a:buFont typeface="Arial" panose="020B0604020202020204" pitchFamily="34" charset="0"/>
              <a:buChar char="•"/>
            </a:pPr>
            <a:r>
              <a:rPr lang="en-US" sz="1600" dirty="0"/>
              <a:t>Humanist</a:t>
            </a:r>
          </a:p>
          <a:p>
            <a:pPr marL="285750" indent="-285750">
              <a:buFont typeface="Arial" panose="020B0604020202020204" pitchFamily="34" charset="0"/>
              <a:buChar char="•"/>
            </a:pPr>
            <a:r>
              <a:rPr lang="en-US" sz="1600" dirty="0"/>
              <a:t>Developmental</a:t>
            </a:r>
          </a:p>
          <a:p>
            <a:pPr marL="285750" indent="-285750">
              <a:buFont typeface="Arial" panose="020B0604020202020204" pitchFamily="34" charset="0"/>
              <a:buChar char="•"/>
            </a:pPr>
            <a:r>
              <a:rPr lang="en-US" sz="1600" dirty="0"/>
              <a:t>Neurobiology</a:t>
            </a:r>
          </a:p>
          <a:p>
            <a:pPr marL="285750" indent="-285750">
              <a:buFont typeface="Arial" panose="020B0604020202020204" pitchFamily="34" charset="0"/>
              <a:buChar char="•"/>
            </a:pPr>
            <a:r>
              <a:rPr lang="en-US" sz="1600" dirty="0"/>
              <a:t>Empowerment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10" name="Title 9"/>
          <p:cNvSpPr>
            <a:spLocks noGrp="1"/>
          </p:cNvSpPr>
          <p:nvPr>
            <p:ph type="title"/>
          </p:nvPr>
        </p:nvSpPr>
        <p:spPr>
          <a:xfrm>
            <a:off x="374653" y="234120"/>
            <a:ext cx="8085727" cy="538877"/>
          </a:xfrm>
        </p:spPr>
        <p:txBody>
          <a:bodyPr/>
          <a:lstStyle/>
          <a:p>
            <a:r>
              <a:rPr lang="en-US" dirty="0"/>
              <a:t>Evidence-Based Practices and Indigenous Knowledge</a:t>
            </a:r>
            <a:br>
              <a:rPr lang="en-US" dirty="0"/>
            </a:br>
            <a:endParaRPr lang="en-US" dirty="0"/>
          </a:p>
        </p:txBody>
      </p:sp>
      <p:sp>
        <p:nvSpPr>
          <p:cNvPr id="6" name="Content Placeholder 5"/>
          <p:cNvSpPr>
            <a:spLocks noGrp="1"/>
          </p:cNvSpPr>
          <p:nvPr>
            <p:ph sz="quarter" idx="11"/>
          </p:nvPr>
        </p:nvSpPr>
        <p:spPr>
          <a:xfrm>
            <a:off x="4789970" y="1848103"/>
            <a:ext cx="3933472" cy="2849937"/>
          </a:xfrm>
        </p:spPr>
        <p:txBody>
          <a:bodyPr/>
          <a:lstStyle/>
          <a:p>
            <a:pPr marL="285750" indent="-285750">
              <a:buFont typeface="Arial" panose="020B0604020202020204" pitchFamily="34" charset="0"/>
              <a:buChar char="•"/>
            </a:pPr>
            <a:r>
              <a:rPr lang="en-US" sz="1600" dirty="0"/>
              <a:t>Thinking, feeling, doing</a:t>
            </a:r>
          </a:p>
          <a:p>
            <a:pPr marL="285750" indent="-285750">
              <a:buFont typeface="Arial" panose="020B0604020202020204" pitchFamily="34" charset="0"/>
              <a:buChar char="•"/>
            </a:pPr>
            <a:r>
              <a:rPr lang="en-US" sz="1600" dirty="0"/>
              <a:t>Relational and Circle Theory (Sacred Circles)</a:t>
            </a:r>
          </a:p>
          <a:p>
            <a:pPr marL="285750" indent="-285750">
              <a:buFont typeface="Arial" panose="020B0604020202020204" pitchFamily="34" charset="0"/>
              <a:buChar char="•"/>
            </a:pPr>
            <a:r>
              <a:rPr lang="en-US" sz="1600" dirty="0"/>
              <a:t>We are all related</a:t>
            </a:r>
          </a:p>
          <a:p>
            <a:pPr marL="285750" indent="-285750">
              <a:buFont typeface="Arial" panose="020B0604020202020204" pitchFamily="34" charset="0"/>
              <a:buChar char="•"/>
            </a:pPr>
            <a:r>
              <a:rPr lang="en-US" sz="1600" dirty="0"/>
              <a:t>Naming, Medicine Wheel (Seven Directions)</a:t>
            </a:r>
          </a:p>
          <a:p>
            <a:pPr marL="285750" indent="-285750">
              <a:buFont typeface="Arial" panose="020B0604020202020204" pitchFamily="34" charset="0"/>
              <a:buChar char="•"/>
            </a:pPr>
            <a:r>
              <a:rPr lang="en-US" sz="1600" dirty="0"/>
              <a:t>Mind-body-heart-spirit, we knew the earth was round, racial memories</a:t>
            </a:r>
          </a:p>
          <a:p>
            <a:pPr marL="285750" indent="-285750">
              <a:buFont typeface="Arial" panose="020B0604020202020204" pitchFamily="34" charset="0"/>
              <a:buChar char="•"/>
            </a:pPr>
            <a:r>
              <a:rPr lang="en-US" sz="1600" dirty="0"/>
              <a:t>Non-interference, non-judgment, equity, voice, and empowerment</a:t>
            </a:r>
          </a:p>
          <a:p>
            <a:pPr marL="285750" indent="-285750">
              <a:buFont typeface="Arial" panose="020B0604020202020204" pitchFamily="34" charset="0"/>
              <a:buChar char="•"/>
            </a:pPr>
            <a:endParaRPr lang="en-US" sz="1600" dirty="0"/>
          </a:p>
        </p:txBody>
      </p:sp>
      <p:sp>
        <p:nvSpPr>
          <p:cNvPr id="7" name="Text Placeholder 6"/>
          <p:cNvSpPr>
            <a:spLocks noGrp="1"/>
          </p:cNvSpPr>
          <p:nvPr>
            <p:ph type="body" sz="quarter" idx="12"/>
          </p:nvPr>
        </p:nvSpPr>
        <p:spPr>
          <a:xfrm>
            <a:off x="374767" y="1452789"/>
            <a:ext cx="3752851" cy="384407"/>
          </a:xfrm>
        </p:spPr>
        <p:txBody>
          <a:bodyPr/>
          <a:lstStyle/>
          <a:p>
            <a:r>
              <a:rPr lang="en-US" sz="2000" b="1" dirty="0"/>
              <a:t>Evidence-Based Practices</a:t>
            </a:r>
          </a:p>
        </p:txBody>
      </p:sp>
      <p:sp>
        <p:nvSpPr>
          <p:cNvPr id="8" name="Text Placeholder 7"/>
          <p:cNvSpPr>
            <a:spLocks noGrp="1"/>
          </p:cNvSpPr>
          <p:nvPr>
            <p:ph type="body" sz="quarter" idx="13"/>
          </p:nvPr>
        </p:nvSpPr>
        <p:spPr>
          <a:xfrm>
            <a:off x="4722010" y="1452788"/>
            <a:ext cx="3662955" cy="384407"/>
          </a:xfrm>
        </p:spPr>
        <p:txBody>
          <a:bodyPr/>
          <a:lstStyle/>
          <a:p>
            <a:r>
              <a:rPr lang="en-US" sz="2000" b="1" dirty="0"/>
              <a:t>Indigenous Knowledge</a:t>
            </a:r>
          </a:p>
        </p:txBody>
      </p:sp>
      <p:pic>
        <p:nvPicPr>
          <p:cNvPr id="4" name="Picture 3">
            <a:extLst>
              <a:ext uri="{FF2B5EF4-FFF2-40B4-BE49-F238E27FC236}">
                <a16:creationId xmlns:a16="http://schemas.microsoft.com/office/drawing/2014/main" id="{F2B85F68-D1B1-433F-B2A7-6E64CA9EDC62}"/>
              </a:ext>
            </a:extLst>
          </p:cNvPr>
          <p:cNvPicPr>
            <a:picLocks noChangeAspect="1"/>
          </p:cNvPicPr>
          <p:nvPr/>
        </p:nvPicPr>
        <p:blipFill>
          <a:blip r:embed="rId3"/>
          <a:stretch>
            <a:fillRect/>
          </a:stretch>
        </p:blipFill>
        <p:spPr>
          <a:xfrm>
            <a:off x="374653" y="4784401"/>
            <a:ext cx="1914310" cy="249958"/>
          </a:xfrm>
          <a:prstGeom prst="rect">
            <a:avLst/>
          </a:prstGeom>
        </p:spPr>
      </p:pic>
    </p:spTree>
    <p:extLst>
      <p:ext uri="{BB962C8B-B14F-4D97-AF65-F5344CB8AC3E}">
        <p14:creationId xmlns:p14="http://schemas.microsoft.com/office/powerpoint/2010/main" val="10036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3E2F7-2223-4850-A624-53E95B763E55}"/>
              </a:ext>
            </a:extLst>
          </p:cNvPr>
          <p:cNvSpPr txBox="1"/>
          <p:nvPr/>
        </p:nvSpPr>
        <p:spPr>
          <a:xfrm flipH="1">
            <a:off x="5431769" y="1449546"/>
            <a:ext cx="2719797" cy="1200329"/>
          </a:xfrm>
          <a:prstGeom prst="rect">
            <a:avLst/>
          </a:prstGeom>
          <a:noFill/>
        </p:spPr>
        <p:txBody>
          <a:bodyPr wrap="square" rtlCol="0">
            <a:spAutoFit/>
          </a:bodyPr>
          <a:lstStyle/>
          <a:p>
            <a:r>
              <a:rPr lang="en-US" sz="3600" dirty="0"/>
              <a:t>Great Mystery</a:t>
            </a:r>
          </a:p>
        </p:txBody>
      </p:sp>
      <p:pic>
        <p:nvPicPr>
          <p:cNvPr id="1028" name="Picture 4" descr="Flat planet Earth icon. isolated on white background. Vector illustration.  Image of round earth stock illustrations">
            <a:extLst>
              <a:ext uri="{FF2B5EF4-FFF2-40B4-BE49-F238E27FC236}">
                <a16:creationId xmlns:a16="http://schemas.microsoft.com/office/drawing/2014/main" id="{144CC0AF-68BF-471E-A144-B62F78EC6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99" t="16002" r="14000" b="17332"/>
          <a:stretch/>
        </p:blipFill>
        <p:spPr bwMode="auto">
          <a:xfrm>
            <a:off x="402569" y="550836"/>
            <a:ext cx="5029200" cy="45039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07D0BD-39B6-47D1-BC96-7C5E5B543336}"/>
              </a:ext>
            </a:extLst>
          </p:cNvPr>
          <p:cNvSpPr txBox="1"/>
          <p:nvPr/>
        </p:nvSpPr>
        <p:spPr>
          <a:xfrm>
            <a:off x="402569" y="134564"/>
            <a:ext cx="62460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Indigenous Ways of Knowing</a:t>
            </a:r>
          </a:p>
        </p:txBody>
      </p:sp>
      <p:sp>
        <p:nvSpPr>
          <p:cNvPr id="7" name="TextBox 6">
            <a:extLst>
              <a:ext uri="{FF2B5EF4-FFF2-40B4-BE49-F238E27FC236}">
                <a16:creationId xmlns:a16="http://schemas.microsoft.com/office/drawing/2014/main" id="{1BB2DF94-E83A-4301-B296-3911D6539A44}"/>
              </a:ext>
            </a:extLst>
          </p:cNvPr>
          <p:cNvSpPr txBox="1"/>
          <p:nvPr/>
        </p:nvSpPr>
        <p:spPr>
          <a:xfrm>
            <a:off x="904973" y="134564"/>
            <a:ext cx="4034671" cy="4370427"/>
          </a:xfrm>
          <a:prstGeom prst="rect">
            <a:avLst/>
          </a:prstGeom>
          <a:noFill/>
        </p:spPr>
        <p:txBody>
          <a:bodyPr wrap="square" rtlCol="0">
            <a:spAutoFit/>
          </a:bodyPr>
          <a:lstStyle/>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Indigenous Knowledge</a:t>
            </a: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Observers of stars, plants, animals, movement, ice, water, wind, earth</a:t>
            </a:r>
          </a:p>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Understandings of who we are, where we came from, and where we are going</a:t>
            </a:r>
          </a:p>
        </p:txBody>
      </p:sp>
      <p:sp>
        <p:nvSpPr>
          <p:cNvPr id="4" name="TextBox 3">
            <a:extLst>
              <a:ext uri="{FF2B5EF4-FFF2-40B4-BE49-F238E27FC236}">
                <a16:creationId xmlns:a16="http://schemas.microsoft.com/office/drawing/2014/main" id="{7DD90E7A-0005-4A7C-B8A9-C1E12057268E}"/>
              </a:ext>
            </a:extLst>
          </p:cNvPr>
          <p:cNvSpPr txBox="1"/>
          <p:nvPr/>
        </p:nvSpPr>
        <p:spPr>
          <a:xfrm>
            <a:off x="1118696" y="1449546"/>
            <a:ext cx="3596944" cy="1938992"/>
          </a:xfrm>
          <a:prstGeom prst="rect">
            <a:avLst/>
          </a:prstGeom>
          <a:noFill/>
        </p:spPr>
        <p:txBody>
          <a:bodyPr wrap="square" numCol="2" rtlCol="0">
            <a:spAutoFit/>
          </a:bodyPr>
          <a:lstStyle/>
          <a:p>
            <a:pPr algn="ctr"/>
            <a:r>
              <a:rPr lang="en-US" sz="1400" b="1" dirty="0">
                <a:solidFill>
                  <a:schemeClr val="bg1"/>
                </a:solidFill>
                <a:latin typeface="Arial" panose="020B0604020202020204" pitchFamily="34" charset="0"/>
                <a:cs typeface="Arial" panose="020B0604020202020204" pitchFamily="34" charset="0"/>
              </a:rPr>
              <a:t>Wisdom</a:t>
            </a:r>
          </a:p>
          <a:p>
            <a:pPr algn="ctr"/>
            <a:r>
              <a:rPr lang="en-US" sz="1400" b="1" dirty="0">
                <a:solidFill>
                  <a:schemeClr val="bg1"/>
                </a:solidFill>
                <a:latin typeface="Arial" panose="020B0604020202020204" pitchFamily="34" charset="0"/>
                <a:cs typeface="Arial" panose="020B0604020202020204" pitchFamily="34" charset="0"/>
              </a:rPr>
              <a:t>Reflections</a:t>
            </a:r>
          </a:p>
          <a:p>
            <a:pPr algn="ctr"/>
            <a:r>
              <a:rPr lang="en-US" sz="1400" b="1" dirty="0">
                <a:solidFill>
                  <a:schemeClr val="bg1"/>
                </a:solidFill>
                <a:latin typeface="Arial" panose="020B0604020202020204" pitchFamily="34" charset="0"/>
                <a:cs typeface="Arial" panose="020B0604020202020204" pitchFamily="34" charset="0"/>
              </a:rPr>
              <a:t>Beliefs</a:t>
            </a:r>
          </a:p>
          <a:p>
            <a:pPr algn="ctr"/>
            <a:r>
              <a:rPr lang="en-US" sz="1400" b="1" dirty="0">
                <a:solidFill>
                  <a:schemeClr val="bg1"/>
                </a:solidFill>
                <a:latin typeface="Arial" panose="020B0604020202020204" pitchFamily="34" charset="0"/>
                <a:cs typeface="Arial" panose="020B0604020202020204" pitchFamily="34" charset="0"/>
              </a:rPr>
              <a:t>Practices</a:t>
            </a: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Relational</a:t>
            </a:r>
          </a:p>
          <a:p>
            <a:pPr algn="ctr"/>
            <a:r>
              <a:rPr lang="en-US" sz="1400" b="1" dirty="0">
                <a:solidFill>
                  <a:schemeClr val="bg1"/>
                </a:solidFill>
                <a:latin typeface="Arial" panose="020B0604020202020204" pitchFamily="34" charset="0"/>
                <a:cs typeface="Arial" panose="020B0604020202020204" pitchFamily="34" charset="0"/>
              </a:rPr>
              <a:t>Kinships</a:t>
            </a:r>
          </a:p>
          <a:p>
            <a:pPr algn="ctr"/>
            <a:r>
              <a:rPr lang="en-US" sz="1400" b="1" dirty="0">
                <a:solidFill>
                  <a:schemeClr val="bg1"/>
                </a:solidFill>
                <a:latin typeface="Arial" panose="020B0604020202020204" pitchFamily="34" charset="0"/>
                <a:cs typeface="Arial" panose="020B0604020202020204" pitchFamily="34" charset="0"/>
              </a:rPr>
              <a:t>Awareness</a:t>
            </a:r>
          </a:p>
          <a:p>
            <a:endParaRPr lang="en-US" dirty="0"/>
          </a:p>
        </p:txBody>
      </p:sp>
      <p:sp>
        <p:nvSpPr>
          <p:cNvPr id="5" name="Footer Placeholder 4">
            <a:extLst>
              <a:ext uri="{FF2B5EF4-FFF2-40B4-BE49-F238E27FC236}">
                <a16:creationId xmlns:a16="http://schemas.microsoft.com/office/drawing/2014/main" id="{44561003-532B-4A45-BEBA-4D4599FCF5C7}"/>
              </a:ext>
            </a:extLst>
          </p:cNvPr>
          <p:cNvSpPr>
            <a:spLocks noGrp="1"/>
          </p:cNvSpPr>
          <p:nvPr>
            <p:ph type="ftr" sz="quarter" idx="11"/>
          </p:nvPr>
        </p:nvSpPr>
        <p:spPr>
          <a:xfrm>
            <a:off x="4715641" y="4778156"/>
            <a:ext cx="3909884" cy="230780"/>
          </a:xfrm>
        </p:spPr>
        <p:txBody>
          <a:bodyPr/>
          <a:lstStyle/>
          <a:p>
            <a:r>
              <a:rPr lang="en-US" dirty="0">
                <a:latin typeface="Arial" panose="020B0604020202020204" pitchFamily="34" charset="0"/>
                <a:cs typeface="Arial" panose="020B0604020202020204" pitchFamily="34" charset="0"/>
              </a:rPr>
              <a:t>Webinar 2: Cultural Humility</a:t>
            </a:r>
          </a:p>
        </p:txBody>
      </p:sp>
      <p:pic>
        <p:nvPicPr>
          <p:cNvPr id="10" name="Picture 9">
            <a:extLst>
              <a:ext uri="{FF2B5EF4-FFF2-40B4-BE49-F238E27FC236}">
                <a16:creationId xmlns:a16="http://schemas.microsoft.com/office/drawing/2014/main" id="{715E85BB-E331-45A3-B3CD-1E2ED2E372E0}"/>
              </a:ext>
            </a:extLst>
          </p:cNvPr>
          <p:cNvPicPr>
            <a:picLocks noChangeAspect="1"/>
          </p:cNvPicPr>
          <p:nvPr/>
        </p:nvPicPr>
        <p:blipFill>
          <a:blip r:embed="rId4"/>
          <a:stretch>
            <a:fillRect/>
          </a:stretch>
        </p:blipFill>
        <p:spPr>
          <a:xfrm>
            <a:off x="402569" y="4778103"/>
            <a:ext cx="1097375" cy="249958"/>
          </a:xfrm>
          <a:prstGeom prst="rect">
            <a:avLst/>
          </a:prstGeom>
        </p:spPr>
      </p:pic>
      <p:sp>
        <p:nvSpPr>
          <p:cNvPr id="6" name="TextBox 5">
            <a:extLst>
              <a:ext uri="{FF2B5EF4-FFF2-40B4-BE49-F238E27FC236}">
                <a16:creationId xmlns:a16="http://schemas.microsoft.com/office/drawing/2014/main" id="{7C9B5BBC-FAC2-9D6E-D6CD-88FB81DE2F23}"/>
              </a:ext>
            </a:extLst>
          </p:cNvPr>
          <p:cNvSpPr txBox="1"/>
          <p:nvPr/>
        </p:nvSpPr>
        <p:spPr>
          <a:xfrm>
            <a:off x="5431770" y="2719315"/>
            <a:ext cx="3425904" cy="1200329"/>
          </a:xfrm>
          <a:prstGeom prst="rect">
            <a:avLst/>
          </a:prstGeom>
          <a:noFill/>
        </p:spPr>
        <p:txBody>
          <a:bodyPr wrap="square" rtlCol="0">
            <a:spAutoFit/>
          </a:bodyPr>
          <a:lstStyle/>
          <a:p>
            <a:r>
              <a:rPr lang="en-US" sz="1800" dirty="0"/>
              <a:t>Understandings, self-revelations, and knowledge </a:t>
            </a:r>
          </a:p>
          <a:p>
            <a:r>
              <a:rPr lang="en-US" sz="1800" dirty="0"/>
              <a:t>that cannot be explained with science or hard evidence</a:t>
            </a:r>
          </a:p>
        </p:txBody>
      </p:sp>
    </p:spTree>
    <p:extLst>
      <p:ext uri="{BB962C8B-B14F-4D97-AF65-F5344CB8AC3E}">
        <p14:creationId xmlns:p14="http://schemas.microsoft.com/office/powerpoint/2010/main" val="6469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1FE6E-7402-488C-A892-E5FA9FB1396E}"/>
              </a:ext>
            </a:extLst>
          </p:cNvPr>
          <p:cNvSpPr>
            <a:spLocks noGrp="1"/>
          </p:cNvSpPr>
          <p:nvPr>
            <p:ph sz="quarter" idx="10"/>
          </p:nvPr>
        </p:nvSpPr>
        <p:spPr>
          <a:xfrm>
            <a:off x="4572000" y="1004518"/>
            <a:ext cx="3863712" cy="3380684"/>
          </a:xfrm>
        </p:spPr>
        <p:txBody>
          <a:bodyPr/>
          <a:lstStyle/>
          <a:p>
            <a:pPr marL="342900" indent="-342900">
              <a:lnSpc>
                <a:spcPct val="150000"/>
              </a:lnSpc>
              <a:buFont typeface="Arial" panose="020B0604020202020204" pitchFamily="34" charset="0"/>
              <a:buChar char="•"/>
            </a:pPr>
            <a:r>
              <a:rPr lang="en-US" sz="2000" dirty="0"/>
              <a:t>Those who walk in front</a:t>
            </a:r>
          </a:p>
          <a:p>
            <a:pPr marL="342900" indent="-342900">
              <a:lnSpc>
                <a:spcPct val="150000"/>
              </a:lnSpc>
              <a:buFont typeface="Arial" panose="020B0604020202020204" pitchFamily="34" charset="0"/>
              <a:buChar char="•"/>
            </a:pPr>
            <a:r>
              <a:rPr lang="en-US" sz="2000" dirty="0"/>
              <a:t>Those who walk in back</a:t>
            </a:r>
          </a:p>
          <a:p>
            <a:pPr marL="342900" indent="-342900">
              <a:lnSpc>
                <a:spcPct val="150000"/>
              </a:lnSpc>
              <a:buFont typeface="Arial" panose="020B0604020202020204" pitchFamily="34" charset="0"/>
              <a:buChar char="•"/>
            </a:pPr>
            <a:r>
              <a:rPr lang="en-US" sz="2000" dirty="0"/>
              <a:t>Those who walk side by side</a:t>
            </a:r>
          </a:p>
          <a:p>
            <a:pPr marL="342900" indent="-342900">
              <a:lnSpc>
                <a:spcPct val="150000"/>
              </a:lnSpc>
              <a:buFont typeface="Arial" panose="020B0604020202020204" pitchFamily="34" charset="0"/>
              <a:buChar char="•"/>
            </a:pPr>
            <a:r>
              <a:rPr lang="en-US" sz="2000" dirty="0"/>
              <a:t>Upward</a:t>
            </a:r>
          </a:p>
          <a:p>
            <a:pPr marL="342900" indent="-342900">
              <a:lnSpc>
                <a:spcPct val="150000"/>
              </a:lnSpc>
              <a:buFont typeface="Arial" panose="020B0604020202020204" pitchFamily="34" charset="0"/>
              <a:buChar char="•"/>
            </a:pPr>
            <a:r>
              <a:rPr lang="en-US" sz="2000" dirty="0"/>
              <a:t>Downward</a:t>
            </a:r>
          </a:p>
          <a:p>
            <a:pPr marL="342900" indent="-342900">
              <a:lnSpc>
                <a:spcPct val="150000"/>
              </a:lnSpc>
              <a:buFont typeface="Arial" panose="020B0604020202020204" pitchFamily="34" charset="0"/>
              <a:buChar char="•"/>
            </a:pPr>
            <a:r>
              <a:rPr lang="en-US" sz="2000" dirty="0"/>
              <a:t>Inward</a:t>
            </a:r>
          </a:p>
          <a:p>
            <a:endParaRPr lang="en-US" dirty="0"/>
          </a:p>
        </p:txBody>
      </p:sp>
      <p:sp>
        <p:nvSpPr>
          <p:cNvPr id="4" name="Title 3">
            <a:extLst>
              <a:ext uri="{FF2B5EF4-FFF2-40B4-BE49-F238E27FC236}">
                <a16:creationId xmlns:a16="http://schemas.microsoft.com/office/drawing/2014/main" id="{42137B82-EF27-44CD-861A-9AA036C7DC22}"/>
              </a:ext>
            </a:extLst>
          </p:cNvPr>
          <p:cNvSpPr>
            <a:spLocks noGrp="1"/>
          </p:cNvSpPr>
          <p:nvPr>
            <p:ph type="title"/>
          </p:nvPr>
        </p:nvSpPr>
        <p:spPr/>
        <p:txBody>
          <a:bodyPr/>
          <a:lstStyle/>
          <a:p>
            <a:r>
              <a:rPr lang="en-US" dirty="0"/>
              <a:t>Culturally Based Self-Assessment</a:t>
            </a:r>
          </a:p>
        </p:txBody>
      </p:sp>
      <p:sp>
        <p:nvSpPr>
          <p:cNvPr id="5" name="Footer Placeholder 4">
            <a:extLst>
              <a:ext uri="{FF2B5EF4-FFF2-40B4-BE49-F238E27FC236}">
                <a16:creationId xmlns:a16="http://schemas.microsoft.com/office/drawing/2014/main" id="{DAC121C8-8F1C-4C39-A901-27E6BA56647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Webinar 2: Cultural Humility</a:t>
            </a:r>
          </a:p>
        </p:txBody>
      </p:sp>
      <p:sp>
        <p:nvSpPr>
          <p:cNvPr id="6" name="TextBox 5">
            <a:extLst>
              <a:ext uri="{FF2B5EF4-FFF2-40B4-BE49-F238E27FC236}">
                <a16:creationId xmlns:a16="http://schemas.microsoft.com/office/drawing/2014/main" id="{1E6FD26F-312A-4567-BA86-29C44167F6B2}"/>
              </a:ext>
            </a:extLst>
          </p:cNvPr>
          <p:cNvSpPr txBox="1"/>
          <p:nvPr/>
        </p:nvSpPr>
        <p:spPr>
          <a:xfrm>
            <a:off x="453292" y="1602254"/>
            <a:ext cx="3769916" cy="1938992"/>
          </a:xfrm>
          <a:prstGeom prst="rect">
            <a:avLst/>
          </a:prstGeom>
          <a:noFill/>
        </p:spPr>
        <p:txBody>
          <a:bodyPr wrap="square" rtlCol="0">
            <a:spAutoFit/>
          </a:bodyPr>
          <a:lstStyle/>
          <a:p>
            <a:r>
              <a:rPr lang="en-US" sz="6000" dirty="0">
                <a:solidFill>
                  <a:schemeClr val="tx2"/>
                </a:solidFill>
              </a:rPr>
              <a:t>Seven Directions</a:t>
            </a:r>
          </a:p>
        </p:txBody>
      </p:sp>
    </p:spTree>
    <p:extLst>
      <p:ext uri="{BB962C8B-B14F-4D97-AF65-F5344CB8AC3E}">
        <p14:creationId xmlns:p14="http://schemas.microsoft.com/office/powerpoint/2010/main" val="32699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
            <a:ext cx="9144000" cy="5153187"/>
          </a:xfrm>
          <a:prstGeom prst="rect">
            <a:avLst/>
          </a:prstGeom>
        </p:spPr>
      </p:pic>
      <p:sp>
        <p:nvSpPr>
          <p:cNvPr id="22" name="Rectangle 21"/>
          <p:cNvSpPr/>
          <p:nvPr/>
        </p:nvSpPr>
        <p:spPr>
          <a:xfrm>
            <a:off x="0" y="2844447"/>
            <a:ext cx="9144000" cy="1608072"/>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17" name="TextBox 16"/>
          <p:cNvSpPr txBox="1"/>
          <p:nvPr/>
        </p:nvSpPr>
        <p:spPr>
          <a:xfrm>
            <a:off x="362735" y="3334164"/>
            <a:ext cx="3899303" cy="507831"/>
          </a:xfrm>
          <a:prstGeom prst="rect">
            <a:avLst/>
          </a:prstGeom>
          <a:noFill/>
        </p:spPr>
        <p:txBody>
          <a:bodyPr wrap="square" rtlCol="0">
            <a:spAutoFit/>
          </a:bodyPr>
          <a:lstStyle/>
          <a:p>
            <a:pPr defTabSz="707492"/>
            <a:r>
              <a:rPr lang="en-US" sz="2700" b="1" dirty="0">
                <a:solidFill>
                  <a:srgbClr val="FAFAFA"/>
                </a:solidFill>
                <a:latin typeface="Arial" charset="0"/>
                <a:ea typeface="Arial" charset="0"/>
                <a:cs typeface="Arial" charset="0"/>
              </a:rPr>
              <a:t>Questions</a:t>
            </a:r>
            <a:r>
              <a:rPr lang="en-US" sz="2700" dirty="0">
                <a:solidFill>
                  <a:srgbClr val="FAFAFA"/>
                </a:solidFill>
                <a:latin typeface="Arial" charset="0"/>
                <a:ea typeface="Arial" charset="0"/>
                <a:cs typeface="Arial" charset="0"/>
              </a:rPr>
              <a:t>?</a:t>
            </a:r>
          </a:p>
        </p:txBody>
      </p:sp>
      <p:cxnSp>
        <p:nvCxnSpPr>
          <p:cNvPr id="7" name="Straight Connector 6"/>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8E654A83-7752-4AAB-B7FF-FE7887ED6D7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19460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72" y="1563557"/>
            <a:ext cx="1488621" cy="762591"/>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032" y="2684836"/>
            <a:ext cx="1566021" cy="384793"/>
          </a:xfrm>
          <a:prstGeom prst="rect">
            <a:avLst/>
          </a:prstGeom>
        </p:spPr>
      </p:pic>
      <p:cxnSp>
        <p:nvCxnSpPr>
          <p:cNvPr id="3" name="Straight Connector 2"/>
          <p:cNvCxnSpPr/>
          <p:nvPr/>
        </p:nvCxnSpPr>
        <p:spPr>
          <a:xfrm>
            <a:off x="3090115" y="1442672"/>
            <a:ext cx="0" cy="1923327"/>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3557712" y="1498298"/>
            <a:ext cx="4670500" cy="2004859"/>
          </a:xfrm>
        </p:spPr>
        <p:txBody>
          <a:bodyPr vert="horz" lIns="91440" tIns="45720" rIns="91440" bIns="45720" rtlCol="0" anchor="t">
            <a:noAutofit/>
          </a:bodyPr>
          <a:lstStyle/>
          <a:p>
            <a:pPr>
              <a:defRPr/>
            </a:pPr>
            <a:r>
              <a:rPr lang="en-US" sz="1200" dirty="0">
                <a:latin typeface="Arial" panose="020B0604020202020204" pitchFamily="34" charset="0"/>
                <a:cs typeface="Arial" panose="020B0604020202020204" pitchFamily="34" charset="0"/>
              </a:rPr>
              <a:t>The Suicide Prevention Resource Center at the University of Oklahoma Health Sciences Center is supported by a grant from the U.S. Department of Health and Human Services (HHS), Substance Abuse and Mental Health Services Administration (SAMHSA), Center for Mental Health Services (CMHS), under Grant No. 1H79SM083028-01.  </a:t>
            </a:r>
          </a:p>
          <a:p>
            <a:pPr>
              <a:defRPr/>
            </a:pPr>
            <a:r>
              <a:rPr lang="en-US" sz="1200" dirty="0">
                <a:latin typeface="Arial" panose="020B0604020202020204" pitchFamily="34" charset="0"/>
                <a:cs typeface="Arial" panose="020B0604020202020204" pitchFamily="34" charset="0"/>
              </a:rPr>
              <a:t>The views, opinions, and content expressed in this product do not necessarily reflect the views, opinions, or policies of CMHS, SAMHSA, or HHS.</a:t>
            </a:r>
          </a:p>
          <a:p>
            <a:pPr>
              <a:spcBef>
                <a:spcPts val="992"/>
              </a:spcBef>
              <a:spcAft>
                <a:spcPts val="0"/>
              </a:spcAft>
              <a:defRPr/>
            </a:pPr>
            <a:endParaRPr lang="en-US" dirty="0"/>
          </a:p>
        </p:txBody>
      </p:sp>
      <p:sp>
        <p:nvSpPr>
          <p:cNvPr id="4" name="Title 3"/>
          <p:cNvSpPr>
            <a:spLocks noGrp="1"/>
          </p:cNvSpPr>
          <p:nvPr>
            <p:ph type="title"/>
          </p:nvPr>
        </p:nvSpPr>
        <p:spPr/>
        <p:txBody>
          <a:bodyPr/>
          <a:lstStyle/>
          <a:p>
            <a:r>
              <a:rPr lang="en-US" dirty="0"/>
              <a:t>Funding and Disclaimer</a:t>
            </a:r>
          </a:p>
        </p:txBody>
      </p:sp>
      <p:sp>
        <p:nvSpPr>
          <p:cNvPr id="2" name="Footer Placeholder 1">
            <a:extLst>
              <a:ext uri="{FF2B5EF4-FFF2-40B4-BE49-F238E27FC236}">
                <a16:creationId xmlns:a16="http://schemas.microsoft.com/office/drawing/2014/main" id="{BAB5782B-32B4-4615-8082-A77B77030BA2}"/>
              </a:ext>
            </a:extLst>
          </p:cNvPr>
          <p:cNvSpPr>
            <a:spLocks noGrp="1"/>
          </p:cNvSpPr>
          <p:nvPr>
            <p:ph type="ftr" sz="quarter" idx="11"/>
          </p:nvPr>
        </p:nvSpPr>
        <p:spPr>
          <a:xfrm>
            <a:off x="4987636" y="4778156"/>
            <a:ext cx="3637063"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10126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74649" y="1341798"/>
            <a:ext cx="3845659" cy="2585435"/>
          </a:xfrm>
        </p:spPr>
        <p:txBody>
          <a:bodyPr/>
          <a:lstStyle/>
          <a:p>
            <a:pPr>
              <a:spcAft>
                <a:spcPts val="800"/>
              </a:spcAft>
            </a:pPr>
            <a:r>
              <a:rPr lang="en-US" dirty="0">
                <a:latin typeface="Arial" panose="020B0604020202020204" pitchFamily="34" charset="0"/>
                <a:cs typeface="Arial" panose="020B0604020202020204" pitchFamily="34" charset="0"/>
              </a:rPr>
              <a:t>Suicide Prevention Resource Center: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3"/>
              </a:rPr>
              <a:t>www.sprc.org</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Substance Abuse and Mental Health Services Administration: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5"/>
              </a:rPr>
              <a:t>www.samhsa.gov</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National Action Alliance for Suicide Prevention: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6"/>
              </a:rPr>
              <a:t>www.actionallianceforsuicideprevention.org</a:t>
            </a:r>
            <a:endParaRPr lang="en-US" dirty="0">
              <a:latin typeface="Arial" panose="020B0604020202020204" pitchFamily="34" charset="0"/>
              <a:cs typeface="Arial" panose="020B0604020202020204" pitchFamily="34" charset="0"/>
            </a:endParaRPr>
          </a:p>
          <a:p>
            <a:pPr>
              <a:spcAft>
                <a:spcPts val="800"/>
              </a:spcAft>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Resources </a:t>
            </a:r>
          </a:p>
        </p:txBody>
      </p:sp>
      <p:sp>
        <p:nvSpPr>
          <p:cNvPr id="12" name="Freeform 193"/>
          <p:cNvSpPr>
            <a:spLocks noEditPoints="1"/>
          </p:cNvSpPr>
          <p:nvPr/>
        </p:nvSpPr>
        <p:spPr bwMode="auto">
          <a:xfrm>
            <a:off x="7850951" y="3611177"/>
            <a:ext cx="901068" cy="1034819"/>
          </a:xfrm>
          <a:custGeom>
            <a:avLst/>
            <a:gdLst>
              <a:gd name="T0" fmla="*/ 59 w 59"/>
              <a:gd name="T1" fmla="*/ 20 h 68"/>
              <a:gd name="T2" fmla="*/ 59 w 59"/>
              <a:gd name="T3" fmla="*/ 64 h 68"/>
              <a:gd name="T4" fmla="*/ 55 w 59"/>
              <a:gd name="T5" fmla="*/ 68 h 68"/>
              <a:gd name="T6" fmla="*/ 4 w 59"/>
              <a:gd name="T7" fmla="*/ 68 h 68"/>
              <a:gd name="T8" fmla="*/ 0 w 59"/>
              <a:gd name="T9" fmla="*/ 64 h 68"/>
              <a:gd name="T10" fmla="*/ 0 w 59"/>
              <a:gd name="T11" fmla="*/ 3 h 68"/>
              <a:gd name="T12" fmla="*/ 4 w 59"/>
              <a:gd name="T13" fmla="*/ 0 h 68"/>
              <a:gd name="T14" fmla="*/ 38 w 59"/>
              <a:gd name="T15" fmla="*/ 0 h 68"/>
              <a:gd name="T16" fmla="*/ 44 w 59"/>
              <a:gd name="T17" fmla="*/ 2 h 68"/>
              <a:gd name="T18" fmla="*/ 56 w 59"/>
              <a:gd name="T19" fmla="*/ 14 h 68"/>
              <a:gd name="T20" fmla="*/ 59 w 59"/>
              <a:gd name="T21" fmla="*/ 20 h 68"/>
              <a:gd name="T22" fmla="*/ 54 w 59"/>
              <a:gd name="T23" fmla="*/ 24 h 68"/>
              <a:gd name="T24" fmla="*/ 38 w 59"/>
              <a:gd name="T25" fmla="*/ 24 h 68"/>
              <a:gd name="T26" fmla="*/ 34 w 59"/>
              <a:gd name="T27" fmla="*/ 20 h 68"/>
              <a:gd name="T28" fmla="*/ 34 w 59"/>
              <a:gd name="T29" fmla="*/ 5 h 68"/>
              <a:gd name="T30" fmla="*/ 5 w 59"/>
              <a:gd name="T31" fmla="*/ 5 h 68"/>
              <a:gd name="T32" fmla="*/ 5 w 59"/>
              <a:gd name="T33" fmla="*/ 63 h 68"/>
              <a:gd name="T34" fmla="*/ 54 w 59"/>
              <a:gd name="T35" fmla="*/ 63 h 68"/>
              <a:gd name="T36" fmla="*/ 54 w 59"/>
              <a:gd name="T37" fmla="*/ 24 h 68"/>
              <a:gd name="T38" fmla="*/ 16 w 59"/>
              <a:gd name="T39" fmla="*/ 29 h 68"/>
              <a:gd name="T40" fmla="*/ 43 w 59"/>
              <a:gd name="T41" fmla="*/ 29 h 68"/>
              <a:gd name="T42" fmla="*/ 44 w 59"/>
              <a:gd name="T43" fmla="*/ 30 h 68"/>
              <a:gd name="T44" fmla="*/ 44 w 59"/>
              <a:gd name="T45" fmla="*/ 32 h 68"/>
              <a:gd name="T46" fmla="*/ 43 w 59"/>
              <a:gd name="T47" fmla="*/ 34 h 68"/>
              <a:gd name="T48" fmla="*/ 16 w 59"/>
              <a:gd name="T49" fmla="*/ 34 h 68"/>
              <a:gd name="T50" fmla="*/ 15 w 59"/>
              <a:gd name="T51" fmla="*/ 32 h 68"/>
              <a:gd name="T52" fmla="*/ 15 w 59"/>
              <a:gd name="T53" fmla="*/ 30 h 68"/>
              <a:gd name="T54" fmla="*/ 16 w 59"/>
              <a:gd name="T55" fmla="*/ 29 h 68"/>
              <a:gd name="T56" fmla="*/ 44 w 59"/>
              <a:gd name="T57" fmla="*/ 40 h 68"/>
              <a:gd name="T58" fmla="*/ 44 w 59"/>
              <a:gd name="T59" fmla="*/ 42 h 68"/>
              <a:gd name="T60" fmla="*/ 43 w 59"/>
              <a:gd name="T61" fmla="*/ 43 h 68"/>
              <a:gd name="T62" fmla="*/ 16 w 59"/>
              <a:gd name="T63" fmla="*/ 43 h 68"/>
              <a:gd name="T64" fmla="*/ 15 w 59"/>
              <a:gd name="T65" fmla="*/ 42 h 68"/>
              <a:gd name="T66" fmla="*/ 15 w 59"/>
              <a:gd name="T67" fmla="*/ 40 h 68"/>
              <a:gd name="T68" fmla="*/ 16 w 59"/>
              <a:gd name="T69" fmla="*/ 39 h 68"/>
              <a:gd name="T70" fmla="*/ 43 w 59"/>
              <a:gd name="T71" fmla="*/ 39 h 68"/>
              <a:gd name="T72" fmla="*/ 44 w 59"/>
              <a:gd name="T73" fmla="*/ 40 h 68"/>
              <a:gd name="T74" fmla="*/ 44 w 59"/>
              <a:gd name="T75" fmla="*/ 49 h 68"/>
              <a:gd name="T76" fmla="*/ 44 w 59"/>
              <a:gd name="T77" fmla="*/ 52 h 68"/>
              <a:gd name="T78" fmla="*/ 43 w 59"/>
              <a:gd name="T79" fmla="*/ 53 h 68"/>
              <a:gd name="T80" fmla="*/ 16 w 59"/>
              <a:gd name="T81" fmla="*/ 53 h 68"/>
              <a:gd name="T82" fmla="*/ 15 w 59"/>
              <a:gd name="T83" fmla="*/ 52 h 68"/>
              <a:gd name="T84" fmla="*/ 15 w 59"/>
              <a:gd name="T85" fmla="*/ 49 h 68"/>
              <a:gd name="T86" fmla="*/ 16 w 59"/>
              <a:gd name="T87" fmla="*/ 48 h 68"/>
              <a:gd name="T88" fmla="*/ 43 w 59"/>
              <a:gd name="T89" fmla="*/ 48 h 68"/>
              <a:gd name="T90" fmla="*/ 44 w 59"/>
              <a:gd name="T91" fmla="*/ 49 h 68"/>
              <a:gd name="T92" fmla="*/ 39 w 59"/>
              <a:gd name="T93" fmla="*/ 19 h 68"/>
              <a:gd name="T94" fmla="*/ 54 w 59"/>
              <a:gd name="T95" fmla="*/ 19 h 68"/>
              <a:gd name="T96" fmla="*/ 53 w 59"/>
              <a:gd name="T97" fmla="*/ 18 h 68"/>
              <a:gd name="T98" fmla="*/ 41 w 59"/>
              <a:gd name="T99" fmla="*/ 6 h 68"/>
              <a:gd name="T100" fmla="*/ 39 w 59"/>
              <a:gd name="T101" fmla="*/ 5 h 68"/>
              <a:gd name="T102" fmla="*/ 39 w 59"/>
              <a:gd name="T103" fmla="*/ 1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68">
                <a:moveTo>
                  <a:pt x="59" y="20"/>
                </a:moveTo>
                <a:cubicBezTo>
                  <a:pt x="59" y="64"/>
                  <a:pt x="59" y="64"/>
                  <a:pt x="59" y="64"/>
                </a:cubicBezTo>
                <a:cubicBezTo>
                  <a:pt x="59" y="66"/>
                  <a:pt x="57" y="68"/>
                  <a:pt x="55" y="68"/>
                </a:cubicBezTo>
                <a:cubicBezTo>
                  <a:pt x="4" y="68"/>
                  <a:pt x="4" y="68"/>
                  <a:pt x="4" y="68"/>
                </a:cubicBezTo>
                <a:cubicBezTo>
                  <a:pt x="2" y="68"/>
                  <a:pt x="0" y="66"/>
                  <a:pt x="0" y="64"/>
                </a:cubicBezTo>
                <a:cubicBezTo>
                  <a:pt x="0" y="3"/>
                  <a:pt x="0" y="3"/>
                  <a:pt x="0" y="3"/>
                </a:cubicBezTo>
                <a:cubicBezTo>
                  <a:pt x="0" y="1"/>
                  <a:pt x="2" y="0"/>
                  <a:pt x="4" y="0"/>
                </a:cubicBezTo>
                <a:cubicBezTo>
                  <a:pt x="38" y="0"/>
                  <a:pt x="38" y="0"/>
                  <a:pt x="38" y="0"/>
                </a:cubicBezTo>
                <a:cubicBezTo>
                  <a:pt x="40" y="0"/>
                  <a:pt x="43" y="1"/>
                  <a:pt x="44" y="2"/>
                </a:cubicBezTo>
                <a:cubicBezTo>
                  <a:pt x="56" y="14"/>
                  <a:pt x="56" y="14"/>
                  <a:pt x="56" y="14"/>
                </a:cubicBezTo>
                <a:cubicBezTo>
                  <a:pt x="58" y="16"/>
                  <a:pt x="59" y="18"/>
                  <a:pt x="59" y="20"/>
                </a:cubicBezTo>
                <a:close/>
                <a:moveTo>
                  <a:pt x="54" y="24"/>
                </a:moveTo>
                <a:cubicBezTo>
                  <a:pt x="38" y="24"/>
                  <a:pt x="38" y="24"/>
                  <a:pt x="38" y="24"/>
                </a:cubicBezTo>
                <a:cubicBezTo>
                  <a:pt x="36" y="24"/>
                  <a:pt x="34" y="22"/>
                  <a:pt x="34" y="20"/>
                </a:cubicBezTo>
                <a:cubicBezTo>
                  <a:pt x="34" y="5"/>
                  <a:pt x="34" y="5"/>
                  <a:pt x="34" y="5"/>
                </a:cubicBezTo>
                <a:cubicBezTo>
                  <a:pt x="5" y="5"/>
                  <a:pt x="5" y="5"/>
                  <a:pt x="5" y="5"/>
                </a:cubicBezTo>
                <a:cubicBezTo>
                  <a:pt x="5" y="63"/>
                  <a:pt x="5" y="63"/>
                  <a:pt x="5" y="63"/>
                </a:cubicBezTo>
                <a:cubicBezTo>
                  <a:pt x="54" y="63"/>
                  <a:pt x="54" y="63"/>
                  <a:pt x="54" y="63"/>
                </a:cubicBezTo>
                <a:lnTo>
                  <a:pt x="54" y="24"/>
                </a:lnTo>
                <a:close/>
                <a:moveTo>
                  <a:pt x="16" y="29"/>
                </a:moveTo>
                <a:cubicBezTo>
                  <a:pt x="43" y="29"/>
                  <a:pt x="43" y="29"/>
                  <a:pt x="43" y="29"/>
                </a:cubicBezTo>
                <a:cubicBezTo>
                  <a:pt x="44" y="29"/>
                  <a:pt x="44" y="29"/>
                  <a:pt x="44" y="30"/>
                </a:cubicBezTo>
                <a:cubicBezTo>
                  <a:pt x="44" y="32"/>
                  <a:pt x="44" y="32"/>
                  <a:pt x="44" y="32"/>
                </a:cubicBezTo>
                <a:cubicBezTo>
                  <a:pt x="44" y="33"/>
                  <a:pt x="44" y="34"/>
                  <a:pt x="43" y="34"/>
                </a:cubicBezTo>
                <a:cubicBezTo>
                  <a:pt x="16" y="34"/>
                  <a:pt x="16" y="34"/>
                  <a:pt x="16" y="34"/>
                </a:cubicBezTo>
                <a:cubicBezTo>
                  <a:pt x="16" y="34"/>
                  <a:pt x="15" y="33"/>
                  <a:pt x="15" y="32"/>
                </a:cubicBezTo>
                <a:cubicBezTo>
                  <a:pt x="15" y="30"/>
                  <a:pt x="15" y="30"/>
                  <a:pt x="15" y="30"/>
                </a:cubicBezTo>
                <a:cubicBezTo>
                  <a:pt x="15" y="29"/>
                  <a:pt x="16" y="29"/>
                  <a:pt x="16" y="29"/>
                </a:cubicBezTo>
                <a:close/>
                <a:moveTo>
                  <a:pt x="44" y="40"/>
                </a:moveTo>
                <a:cubicBezTo>
                  <a:pt x="44" y="42"/>
                  <a:pt x="44" y="42"/>
                  <a:pt x="44" y="42"/>
                </a:cubicBezTo>
                <a:cubicBezTo>
                  <a:pt x="44" y="43"/>
                  <a:pt x="44" y="43"/>
                  <a:pt x="43" y="43"/>
                </a:cubicBezTo>
                <a:cubicBezTo>
                  <a:pt x="16" y="43"/>
                  <a:pt x="16" y="43"/>
                  <a:pt x="16" y="43"/>
                </a:cubicBezTo>
                <a:cubicBezTo>
                  <a:pt x="16" y="43"/>
                  <a:pt x="15" y="43"/>
                  <a:pt x="15" y="42"/>
                </a:cubicBezTo>
                <a:cubicBezTo>
                  <a:pt x="15" y="40"/>
                  <a:pt x="15" y="40"/>
                  <a:pt x="15" y="40"/>
                </a:cubicBezTo>
                <a:cubicBezTo>
                  <a:pt x="15" y="39"/>
                  <a:pt x="16" y="39"/>
                  <a:pt x="16" y="39"/>
                </a:cubicBezTo>
                <a:cubicBezTo>
                  <a:pt x="43" y="39"/>
                  <a:pt x="43" y="39"/>
                  <a:pt x="43" y="39"/>
                </a:cubicBezTo>
                <a:cubicBezTo>
                  <a:pt x="44" y="39"/>
                  <a:pt x="44" y="39"/>
                  <a:pt x="44" y="40"/>
                </a:cubicBezTo>
                <a:close/>
                <a:moveTo>
                  <a:pt x="44" y="49"/>
                </a:moveTo>
                <a:cubicBezTo>
                  <a:pt x="44" y="52"/>
                  <a:pt x="44" y="52"/>
                  <a:pt x="44" y="52"/>
                </a:cubicBezTo>
                <a:cubicBezTo>
                  <a:pt x="44" y="53"/>
                  <a:pt x="44" y="53"/>
                  <a:pt x="43" y="53"/>
                </a:cubicBezTo>
                <a:cubicBezTo>
                  <a:pt x="16" y="53"/>
                  <a:pt x="16" y="53"/>
                  <a:pt x="16" y="53"/>
                </a:cubicBezTo>
                <a:cubicBezTo>
                  <a:pt x="16" y="53"/>
                  <a:pt x="15" y="53"/>
                  <a:pt x="15" y="52"/>
                </a:cubicBezTo>
                <a:cubicBezTo>
                  <a:pt x="15" y="49"/>
                  <a:pt x="15" y="49"/>
                  <a:pt x="15" y="49"/>
                </a:cubicBezTo>
                <a:cubicBezTo>
                  <a:pt x="15" y="49"/>
                  <a:pt x="16" y="48"/>
                  <a:pt x="16" y="48"/>
                </a:cubicBezTo>
                <a:cubicBezTo>
                  <a:pt x="43" y="48"/>
                  <a:pt x="43" y="48"/>
                  <a:pt x="43" y="48"/>
                </a:cubicBezTo>
                <a:cubicBezTo>
                  <a:pt x="44" y="48"/>
                  <a:pt x="44" y="49"/>
                  <a:pt x="44" y="49"/>
                </a:cubicBezTo>
                <a:close/>
                <a:moveTo>
                  <a:pt x="39" y="19"/>
                </a:moveTo>
                <a:cubicBezTo>
                  <a:pt x="54" y="19"/>
                  <a:pt x="54" y="19"/>
                  <a:pt x="54" y="19"/>
                </a:cubicBezTo>
                <a:cubicBezTo>
                  <a:pt x="53" y="18"/>
                  <a:pt x="53" y="18"/>
                  <a:pt x="53" y="18"/>
                </a:cubicBezTo>
                <a:cubicBezTo>
                  <a:pt x="41" y="6"/>
                  <a:pt x="41" y="6"/>
                  <a:pt x="41" y="6"/>
                </a:cubicBezTo>
                <a:cubicBezTo>
                  <a:pt x="41" y="5"/>
                  <a:pt x="40" y="5"/>
                  <a:pt x="39" y="5"/>
                </a:cubicBezTo>
                <a:lnTo>
                  <a:pt x="39" y="19"/>
                </a:lnTo>
                <a:close/>
              </a:path>
            </a:pathLst>
          </a:custGeom>
          <a:solidFill>
            <a:srgbClr val="E0DFDA"/>
          </a:solidFill>
          <a:ln>
            <a:noFill/>
          </a:ln>
        </p:spPr>
        <p:txBody>
          <a:bodyPr/>
          <a:lstStyle/>
          <a:p>
            <a:endParaRPr lang="en-US"/>
          </a:p>
        </p:txBody>
      </p:sp>
      <p:sp>
        <p:nvSpPr>
          <p:cNvPr id="15" name="Content Placeholder 2"/>
          <p:cNvSpPr txBox="1">
            <a:spLocks/>
          </p:cNvSpPr>
          <p:nvPr/>
        </p:nvSpPr>
        <p:spPr>
          <a:xfrm>
            <a:off x="4526060" y="1341799"/>
            <a:ext cx="3845659" cy="3436356"/>
          </a:xfrm>
          <a:prstGeom prst="rect">
            <a:avLst/>
          </a:prstGeom>
        </p:spPr>
        <p:txBody>
          <a:bodyPr vert="horz" lIns="91440" tIns="45720" rIns="91440" bIns="45720" rtlCol="0">
            <a:noAutofit/>
          </a:bodyPr>
          <a:lstStyle>
            <a:lvl1pPr marL="0" indent="0" algn="l" defTabSz="453542" rtl="0" eaLnBrk="1" latinLnBrk="0" hangingPunct="1">
              <a:spcBef>
                <a:spcPts val="0"/>
              </a:spcBef>
              <a:spcAft>
                <a:spcPts val="794"/>
              </a:spcAft>
              <a:buClr>
                <a:schemeClr val="accent1"/>
              </a:buClr>
              <a:buFont typeface="Arial"/>
              <a:buNone/>
              <a:defRPr sz="1400" b="0" i="0" kern="1200">
                <a:solidFill>
                  <a:schemeClr val="tx1"/>
                </a:solidFill>
                <a:latin typeface="Calibri" charset="0"/>
                <a:ea typeface="Calibri" charset="0"/>
                <a:cs typeface="Calibri" charset="0"/>
              </a:defRPr>
            </a:lvl1pPr>
            <a:lvl2pPr marL="678739" indent="-228346" algn="l" defTabSz="453542" rtl="0" eaLnBrk="1" latinLnBrk="0" hangingPunct="1">
              <a:spcBef>
                <a:spcPts val="0"/>
              </a:spcBef>
              <a:spcAft>
                <a:spcPts val="794"/>
              </a:spcAft>
              <a:buFont typeface="Arial"/>
              <a:buChar char="–"/>
              <a:defRPr sz="1400" b="0" i="0" kern="1200">
                <a:solidFill>
                  <a:schemeClr val="tx1"/>
                </a:solidFill>
                <a:latin typeface="Calibri" charset="0"/>
                <a:ea typeface="Calibri" charset="0"/>
                <a:cs typeface="Calibri" charset="0"/>
              </a:defRPr>
            </a:lvl2pPr>
            <a:lvl3pPr marL="907085"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3pPr>
            <a:lvl4pPr marL="1137006" indent="-229921"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4pPr>
            <a:lvl5pPr marL="1245667"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5pPr>
            <a:lvl6pPr marL="2494483" indent="-226771" algn="l" defTabSz="453542" rtl="0" eaLnBrk="1" latinLnBrk="0" hangingPunct="1">
              <a:spcBef>
                <a:spcPct val="20000"/>
              </a:spcBef>
              <a:buFont typeface="Arial"/>
              <a:buChar char="•"/>
              <a:defRPr sz="1984" kern="1200">
                <a:solidFill>
                  <a:schemeClr val="tx1"/>
                </a:solidFill>
                <a:latin typeface="+mn-lt"/>
                <a:ea typeface="+mn-ea"/>
                <a:cs typeface="+mn-cs"/>
              </a:defRPr>
            </a:lvl6pPr>
            <a:lvl7pPr marL="2948026" indent="-226771" algn="l" defTabSz="453542" rtl="0" eaLnBrk="1" latinLnBrk="0" hangingPunct="1">
              <a:spcBef>
                <a:spcPct val="20000"/>
              </a:spcBef>
              <a:buFont typeface="Arial"/>
              <a:buChar char="•"/>
              <a:defRPr sz="1984" kern="1200">
                <a:solidFill>
                  <a:schemeClr val="tx1"/>
                </a:solidFill>
                <a:latin typeface="+mn-lt"/>
                <a:ea typeface="+mn-ea"/>
                <a:cs typeface="+mn-cs"/>
              </a:defRPr>
            </a:lvl7pPr>
            <a:lvl8pPr marL="3401568" indent="-226771" algn="l" defTabSz="453542" rtl="0" eaLnBrk="1" latinLnBrk="0" hangingPunct="1">
              <a:spcBef>
                <a:spcPct val="20000"/>
              </a:spcBef>
              <a:buFont typeface="Arial"/>
              <a:buChar char="•"/>
              <a:defRPr sz="1984" kern="1200">
                <a:solidFill>
                  <a:schemeClr val="tx1"/>
                </a:solidFill>
                <a:latin typeface="+mn-lt"/>
                <a:ea typeface="+mn-ea"/>
                <a:cs typeface="+mn-cs"/>
              </a:defRPr>
            </a:lvl8pPr>
            <a:lvl9pPr marL="3855110" indent="-226771" algn="l" defTabSz="453542" rtl="0" eaLnBrk="1" latinLnBrk="0" hangingPunct="1">
              <a:spcBef>
                <a:spcPct val="20000"/>
              </a:spcBef>
              <a:buFont typeface="Arial"/>
              <a:buChar char="•"/>
              <a:defRPr sz="1984" kern="1200">
                <a:solidFill>
                  <a:schemeClr val="tx1"/>
                </a:solidFill>
                <a:latin typeface="+mn-lt"/>
                <a:ea typeface="+mn-ea"/>
                <a:cs typeface="+mn-cs"/>
              </a:defRPr>
            </a:lvl9pPr>
          </a:lstStyle>
          <a:p>
            <a:pPr>
              <a:spcAft>
                <a:spcPts val="800"/>
              </a:spcAft>
            </a:pPr>
            <a:r>
              <a:rPr lang="en-US" dirty="0">
                <a:latin typeface="Arial" panose="020B0604020202020204" pitchFamily="34" charset="0"/>
                <a:cs typeface="Arial" panose="020B0604020202020204" pitchFamily="34" charset="0"/>
              </a:rPr>
              <a:t>American Indian/Alaska Native Suicide Prevention: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7"/>
              </a:rPr>
              <a:t>http://www.sprc.org/populations/aian</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Suicide Prevention with American Indians and Alaska Natives in Indian Country:     </a:t>
            </a:r>
            <a:r>
              <a:rPr lang="en-US" dirty="0">
                <a:latin typeface="Arial" panose="020B0604020202020204" pitchFamily="34" charset="0"/>
                <a:cs typeface="Arial" panose="020B0604020202020204" pitchFamily="34" charset="0"/>
                <a:hlinkClick r:id="rId8"/>
              </a:rPr>
              <a:t>https://www.youtube.com/watch?v=5Bd4FP-BnAk</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  </a:t>
            </a:r>
          </a:p>
          <a:p>
            <a:pPr>
              <a:spcAft>
                <a:spcPts val="800"/>
              </a:spcAft>
            </a:pPr>
            <a:endParaRPr lang="en-US"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a:xfrm>
            <a:off x="4726546" y="4778155"/>
            <a:ext cx="3898153" cy="217597"/>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70696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8" name="Footer Placeholder 7"/>
          <p:cNvSpPr>
            <a:spLocks noGrp="1"/>
          </p:cNvSpPr>
          <p:nvPr>
            <p:ph type="ftr" sz="quarter" idx="11"/>
          </p:nvPr>
        </p:nvSpPr>
        <p:spPr>
          <a:xfrm>
            <a:off x="4675695" y="4778156"/>
            <a:ext cx="3949004" cy="215392"/>
          </a:xfrm>
        </p:spPr>
        <p:txBody>
          <a:bodyPr/>
          <a:lstStyle/>
          <a:p>
            <a:r>
              <a:rPr lang="en-US" dirty="0">
                <a:latin typeface="Arial" panose="020B0604020202020204" pitchFamily="34" charset="0"/>
                <a:cs typeface="Arial" panose="020B0604020202020204" pitchFamily="34" charset="0"/>
              </a:rPr>
              <a:t>Webinar 2: Cultural Humility</a:t>
            </a:r>
          </a:p>
        </p:txBody>
      </p:sp>
      <p:sp>
        <p:nvSpPr>
          <p:cNvPr id="9" name="Content Placeholder 2">
            <a:extLst>
              <a:ext uri="{FF2B5EF4-FFF2-40B4-BE49-F238E27FC236}">
                <a16:creationId xmlns:a16="http://schemas.microsoft.com/office/drawing/2014/main" id="{875603B0-6961-4809-90BC-39FFA6B4365B}"/>
              </a:ext>
            </a:extLst>
          </p:cNvPr>
          <p:cNvSpPr txBox="1">
            <a:spLocks noGrp="1"/>
          </p:cNvSpPr>
          <p:nvPr>
            <p:ph sz="quarter" idx="10"/>
          </p:nvPr>
        </p:nvSpPr>
        <p:spPr>
          <a:xfrm>
            <a:off x="439440" y="1049067"/>
            <a:ext cx="8475436" cy="3045365"/>
          </a:xfrm>
          <a:prstGeom prst="rect">
            <a:avLst/>
          </a:prstGeom>
        </p:spPr>
        <p:txBody>
          <a:bodyPr vert="horz" lIns="91440" tIns="45720" rIns="91440" bIns="45720" rtlCol="0">
            <a:noAutofit/>
          </a:bodyPr>
          <a:lstStyle>
            <a:lvl1pPr marL="0" indent="0" algn="l" defTabSz="453542" rtl="0" eaLnBrk="1" latinLnBrk="0" hangingPunct="1">
              <a:spcBef>
                <a:spcPts val="0"/>
              </a:spcBef>
              <a:spcAft>
                <a:spcPts val="794"/>
              </a:spcAft>
              <a:buClr>
                <a:schemeClr val="accent1"/>
              </a:buClr>
              <a:buFont typeface="Arial"/>
              <a:buNone/>
              <a:defRPr sz="1400" b="0" i="0" kern="1200">
                <a:solidFill>
                  <a:schemeClr val="tx1"/>
                </a:solidFill>
                <a:latin typeface="Calibri" charset="0"/>
                <a:ea typeface="Calibri" charset="0"/>
                <a:cs typeface="Calibri" charset="0"/>
              </a:defRPr>
            </a:lvl1pPr>
            <a:lvl2pPr marL="678739" indent="-228346" algn="l" defTabSz="453542" rtl="0" eaLnBrk="1" latinLnBrk="0" hangingPunct="1">
              <a:spcBef>
                <a:spcPts val="0"/>
              </a:spcBef>
              <a:spcAft>
                <a:spcPts val="794"/>
              </a:spcAft>
              <a:buFont typeface="Arial"/>
              <a:buChar char="–"/>
              <a:defRPr sz="1400" b="0" i="0" kern="1200">
                <a:solidFill>
                  <a:schemeClr val="tx1"/>
                </a:solidFill>
                <a:latin typeface="Calibri" charset="0"/>
                <a:ea typeface="Calibri" charset="0"/>
                <a:cs typeface="Calibri" charset="0"/>
              </a:defRPr>
            </a:lvl2pPr>
            <a:lvl3pPr marL="907085"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3pPr>
            <a:lvl4pPr marL="1137006" indent="-229921"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4pPr>
            <a:lvl5pPr marL="1245667"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5pPr>
            <a:lvl6pPr marL="2494483" indent="-226771" algn="l" defTabSz="453542" rtl="0" eaLnBrk="1" latinLnBrk="0" hangingPunct="1">
              <a:spcBef>
                <a:spcPct val="20000"/>
              </a:spcBef>
              <a:buFont typeface="Arial"/>
              <a:buChar char="•"/>
              <a:defRPr sz="1984" kern="1200">
                <a:solidFill>
                  <a:schemeClr val="tx1"/>
                </a:solidFill>
                <a:latin typeface="+mn-lt"/>
                <a:ea typeface="+mn-ea"/>
                <a:cs typeface="+mn-cs"/>
              </a:defRPr>
            </a:lvl6pPr>
            <a:lvl7pPr marL="2948026" indent="-226771" algn="l" defTabSz="453542" rtl="0" eaLnBrk="1" latinLnBrk="0" hangingPunct="1">
              <a:spcBef>
                <a:spcPct val="20000"/>
              </a:spcBef>
              <a:buFont typeface="Arial"/>
              <a:buChar char="•"/>
              <a:defRPr sz="1984" kern="1200">
                <a:solidFill>
                  <a:schemeClr val="tx1"/>
                </a:solidFill>
                <a:latin typeface="+mn-lt"/>
                <a:ea typeface="+mn-ea"/>
                <a:cs typeface="+mn-cs"/>
              </a:defRPr>
            </a:lvl7pPr>
            <a:lvl8pPr marL="3401568" indent="-226771" algn="l" defTabSz="453542" rtl="0" eaLnBrk="1" latinLnBrk="0" hangingPunct="1">
              <a:spcBef>
                <a:spcPct val="20000"/>
              </a:spcBef>
              <a:buFont typeface="Arial"/>
              <a:buChar char="•"/>
              <a:defRPr sz="1984" kern="1200">
                <a:solidFill>
                  <a:schemeClr val="tx1"/>
                </a:solidFill>
                <a:latin typeface="+mn-lt"/>
                <a:ea typeface="+mn-ea"/>
                <a:cs typeface="+mn-cs"/>
              </a:defRPr>
            </a:lvl8pPr>
            <a:lvl9pPr marL="3855110" indent="-226771" algn="l" defTabSz="453542" rtl="0" eaLnBrk="1" latinLnBrk="0" hangingPunct="1">
              <a:spcBef>
                <a:spcPct val="20000"/>
              </a:spcBef>
              <a:buFont typeface="Arial"/>
              <a:buChar char="•"/>
              <a:defRPr sz="1984" kern="1200">
                <a:solidFill>
                  <a:schemeClr val="tx1"/>
                </a:solidFill>
                <a:latin typeface="+mn-lt"/>
                <a:ea typeface="+mn-ea"/>
                <a:cs typeface="+mn-cs"/>
              </a:defRPr>
            </a:lvl9pPr>
          </a:lstStyle>
          <a:p>
            <a:pPr marL="342900" indent="-342900">
              <a:spcAft>
                <a:spcPts val="800"/>
              </a:spcAf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Hawkins, B. W., Morris, M., Nguyen, T., Siegel, J., &amp; Vardell, E. (2017). Advancing the conversation: Next steps for lesbian, gay, bisexual, trans, and queer (LGBTQ) health sciences librarianship. </a:t>
            </a:r>
            <a:r>
              <a:rPr lang="en-US" b="0" i="1" dirty="0">
                <a:solidFill>
                  <a:srgbClr val="212121"/>
                </a:solidFill>
                <a:effectLst/>
                <a:latin typeface="Arial" panose="020B0604020202020204" pitchFamily="34" charset="0"/>
                <a:cs typeface="Arial" panose="020B0604020202020204" pitchFamily="34" charset="0"/>
              </a:rPr>
              <a:t>Journal of the Medical Library Association</a:t>
            </a:r>
            <a:r>
              <a:rPr lang="en-US" b="0" i="0" dirty="0">
                <a:solidFill>
                  <a:srgbClr val="212121"/>
                </a:solidFill>
                <a:effectLst/>
                <a:latin typeface="Arial" panose="020B0604020202020204" pitchFamily="34" charset="0"/>
                <a:cs typeface="Arial" panose="020B0604020202020204" pitchFamily="34" charset="0"/>
              </a:rPr>
              <a:t>, </a:t>
            </a:r>
            <a:r>
              <a:rPr lang="en-US" b="0" i="1" dirty="0">
                <a:solidFill>
                  <a:srgbClr val="212121"/>
                </a:solidFill>
                <a:effectLst/>
                <a:latin typeface="Arial" panose="020B0604020202020204" pitchFamily="34" charset="0"/>
                <a:cs typeface="Arial" panose="020B0604020202020204" pitchFamily="34" charset="0"/>
              </a:rPr>
              <a:t>105</a:t>
            </a:r>
            <a:r>
              <a:rPr lang="en-US" b="0" i="0" dirty="0">
                <a:solidFill>
                  <a:srgbClr val="212121"/>
                </a:solidFill>
                <a:effectLst/>
                <a:latin typeface="Arial" panose="020B0604020202020204" pitchFamily="34" charset="0"/>
                <a:cs typeface="Arial" panose="020B0604020202020204" pitchFamily="34" charset="0"/>
              </a:rPr>
              <a:t>(4), 316–327. </a:t>
            </a:r>
            <a:r>
              <a:rPr lang="en-US" dirty="0">
                <a:solidFill>
                  <a:srgbClr val="212121"/>
                </a:solidFill>
                <a:latin typeface="Arial" panose="020B0604020202020204" pitchFamily="34" charset="0"/>
                <a:cs typeface="Arial" panose="020B0604020202020204" pitchFamily="34" charset="0"/>
              </a:rPr>
              <a:t>https://doi.org/10.5195/jmla.2017.206</a:t>
            </a:r>
            <a:r>
              <a:rPr lang="en-US" b="0" i="0" dirty="0">
                <a:solidFill>
                  <a:srgbClr val="212121"/>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spcAft>
                <a:spcPts val="800"/>
              </a:spcAf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Lekas, H. M., Pahl, K., &amp; Fuller Lewis, C. (2020). Rethinking cultural </a:t>
            </a:r>
            <a:r>
              <a:rPr lang="en-US" dirty="0">
                <a:solidFill>
                  <a:srgbClr val="212121"/>
                </a:solidFill>
                <a:latin typeface="Arial" panose="020B0604020202020204" pitchFamily="34" charset="0"/>
                <a:cs typeface="Arial" panose="020B0604020202020204" pitchFamily="34" charset="0"/>
              </a:rPr>
              <a:t>c</a:t>
            </a:r>
            <a:r>
              <a:rPr lang="en-US" b="0" i="0" dirty="0">
                <a:solidFill>
                  <a:srgbClr val="212121"/>
                </a:solidFill>
                <a:effectLst/>
                <a:latin typeface="Arial" panose="020B0604020202020204" pitchFamily="34" charset="0"/>
                <a:cs typeface="Arial" panose="020B0604020202020204" pitchFamily="34" charset="0"/>
              </a:rPr>
              <a:t>ompetence: Shifting to cultural </a:t>
            </a:r>
            <a:r>
              <a:rPr lang="en-US" dirty="0">
                <a:solidFill>
                  <a:srgbClr val="212121"/>
                </a:solidFill>
                <a:latin typeface="Arial" panose="020B0604020202020204" pitchFamily="34" charset="0"/>
                <a:cs typeface="Arial" panose="020B0604020202020204" pitchFamily="34" charset="0"/>
              </a:rPr>
              <a:t>h</a:t>
            </a:r>
            <a:r>
              <a:rPr lang="en-US" b="0" i="0" dirty="0">
                <a:solidFill>
                  <a:srgbClr val="212121"/>
                </a:solidFill>
                <a:effectLst/>
                <a:latin typeface="Arial" panose="020B0604020202020204" pitchFamily="34" charset="0"/>
                <a:cs typeface="Arial" panose="020B0604020202020204" pitchFamily="34" charset="0"/>
              </a:rPr>
              <a:t>umility. </a:t>
            </a:r>
            <a:r>
              <a:rPr lang="en-US" b="0" i="1" dirty="0">
                <a:solidFill>
                  <a:srgbClr val="212121"/>
                </a:solidFill>
                <a:effectLst/>
                <a:latin typeface="Arial" panose="020B0604020202020204" pitchFamily="34" charset="0"/>
                <a:cs typeface="Arial" panose="020B0604020202020204" pitchFamily="34" charset="0"/>
              </a:rPr>
              <a:t>Health Services </a:t>
            </a:r>
            <a:r>
              <a:rPr lang="en-US" i="1" dirty="0">
                <a:solidFill>
                  <a:srgbClr val="212121"/>
                </a:solidFill>
                <a:latin typeface="Arial" panose="020B0604020202020204" pitchFamily="34" charset="0"/>
                <a:cs typeface="Arial" panose="020B0604020202020204" pitchFamily="34" charset="0"/>
              </a:rPr>
              <a:t>I</a:t>
            </a:r>
            <a:r>
              <a:rPr lang="en-US" b="0" i="1" dirty="0">
                <a:solidFill>
                  <a:srgbClr val="212121"/>
                </a:solidFill>
                <a:effectLst/>
                <a:latin typeface="Arial" panose="020B0604020202020204" pitchFamily="34" charset="0"/>
                <a:cs typeface="Arial" panose="020B0604020202020204" pitchFamily="34" charset="0"/>
              </a:rPr>
              <a:t>nsights</a:t>
            </a:r>
            <a:r>
              <a:rPr lang="en-US" b="0" i="0" dirty="0">
                <a:solidFill>
                  <a:srgbClr val="212121"/>
                </a:solidFill>
                <a:effectLst/>
                <a:latin typeface="Arial" panose="020B0604020202020204" pitchFamily="34" charset="0"/>
                <a:cs typeface="Arial" panose="020B0604020202020204" pitchFamily="34" charset="0"/>
              </a:rPr>
              <a:t>, </a:t>
            </a:r>
            <a:r>
              <a:rPr lang="en-US" b="0" i="1" dirty="0">
                <a:solidFill>
                  <a:srgbClr val="212121"/>
                </a:solidFill>
                <a:effectLst/>
                <a:latin typeface="Arial" panose="020B0604020202020204" pitchFamily="34" charset="0"/>
                <a:cs typeface="Arial" panose="020B0604020202020204" pitchFamily="34" charset="0"/>
              </a:rPr>
              <a:t>13</a:t>
            </a:r>
            <a:r>
              <a:rPr lang="en-US" b="0" i="0" dirty="0">
                <a:solidFill>
                  <a:srgbClr val="212121"/>
                </a:solidFill>
                <a:effectLst/>
                <a:latin typeface="Arial" panose="020B0604020202020204" pitchFamily="34" charset="0"/>
                <a:cs typeface="Arial" panose="020B0604020202020204" pitchFamily="34" charset="0"/>
              </a:rPr>
              <a:t>, 1178632920970580. </a:t>
            </a:r>
            <a:r>
              <a:rPr lang="en-US" dirty="0">
                <a:solidFill>
                  <a:srgbClr val="212121"/>
                </a:solidFill>
                <a:latin typeface="Arial" panose="020B0604020202020204" pitchFamily="34" charset="0"/>
                <a:cs typeface="Arial" panose="020B0604020202020204" pitchFamily="34" charset="0"/>
              </a:rPr>
              <a:t>https://doi.org/10.1177/1178632920970580</a:t>
            </a:r>
            <a:r>
              <a:rPr lang="en-US" b="0" i="0" dirty="0">
                <a:solidFill>
                  <a:srgbClr val="212121"/>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Yeager, K.A., &amp; Bauer-Wu, S. (2013). </a:t>
            </a:r>
            <a:r>
              <a:rPr lang="en-US" b="0" i="0" dirty="0">
                <a:solidFill>
                  <a:srgbClr val="212121"/>
                </a:solidFill>
                <a:effectLst/>
                <a:latin typeface="Arial" panose="020B0604020202020204" pitchFamily="34" charset="0"/>
                <a:cs typeface="Arial" panose="020B0604020202020204" pitchFamily="34" charset="0"/>
              </a:rPr>
              <a:t>Cultural humility: Essential foundation for clinical researchers. </a:t>
            </a:r>
            <a:r>
              <a:rPr lang="en-US" b="0" i="1" dirty="0">
                <a:solidFill>
                  <a:srgbClr val="212121"/>
                </a:solidFill>
                <a:effectLst/>
                <a:latin typeface="Arial" panose="020B0604020202020204" pitchFamily="34" charset="0"/>
                <a:cs typeface="Arial" panose="020B0604020202020204" pitchFamily="34" charset="0"/>
              </a:rPr>
              <a:t>Applied </a:t>
            </a:r>
            <a:r>
              <a:rPr lang="en-US" i="1" dirty="0">
                <a:solidFill>
                  <a:srgbClr val="212121"/>
                </a:solidFill>
                <a:latin typeface="Arial" panose="020B0604020202020204" pitchFamily="34" charset="0"/>
                <a:cs typeface="Arial" panose="020B0604020202020204" pitchFamily="34" charset="0"/>
              </a:rPr>
              <a:t>N</a:t>
            </a:r>
            <a:r>
              <a:rPr lang="en-US" b="0" i="1" dirty="0">
                <a:solidFill>
                  <a:srgbClr val="212121"/>
                </a:solidFill>
                <a:effectLst/>
                <a:latin typeface="Arial" panose="020B0604020202020204" pitchFamily="34" charset="0"/>
                <a:cs typeface="Arial" panose="020B0604020202020204" pitchFamily="34" charset="0"/>
              </a:rPr>
              <a:t>ursing </a:t>
            </a:r>
            <a:r>
              <a:rPr lang="en-US" i="1" dirty="0">
                <a:solidFill>
                  <a:srgbClr val="212121"/>
                </a:solidFill>
                <a:latin typeface="Arial" panose="020B0604020202020204" pitchFamily="34" charset="0"/>
                <a:cs typeface="Arial" panose="020B0604020202020204" pitchFamily="34" charset="0"/>
              </a:rPr>
              <a:t>R</a:t>
            </a:r>
            <a:r>
              <a:rPr lang="en-US" b="0" i="1" dirty="0">
                <a:solidFill>
                  <a:srgbClr val="212121"/>
                </a:solidFill>
                <a:effectLst/>
                <a:latin typeface="Arial" panose="020B0604020202020204" pitchFamily="34" charset="0"/>
                <a:cs typeface="Arial" panose="020B0604020202020204" pitchFamily="34" charset="0"/>
              </a:rPr>
              <a:t>esearch,</a:t>
            </a:r>
            <a:r>
              <a:rPr lang="en-US" b="0" i="0" dirty="0">
                <a:solidFill>
                  <a:srgbClr val="212121"/>
                </a:solidFill>
                <a:effectLst/>
                <a:latin typeface="Arial" panose="020B0604020202020204" pitchFamily="34" charset="0"/>
                <a:cs typeface="Arial" panose="020B0604020202020204" pitchFamily="34" charset="0"/>
              </a:rPr>
              <a:t> </a:t>
            </a:r>
            <a:r>
              <a:rPr lang="en-US" b="0" i="1" dirty="0">
                <a:solidFill>
                  <a:srgbClr val="212121"/>
                </a:solidFill>
                <a:effectLst/>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(4): 251-256.</a:t>
            </a:r>
            <a:r>
              <a:rPr lang="en-US" b="0" i="0" dirty="0">
                <a:solidFill>
                  <a:srgbClr val="212121"/>
                </a:solidFill>
                <a:effectLst/>
                <a:latin typeface="Arial" panose="020B0604020202020204" pitchFamily="34" charset="0"/>
                <a:cs typeface="Arial" panose="020B0604020202020204" pitchFamily="34" charset="0"/>
              </a:rPr>
              <a:t> https://doi.org/10.1016/j.apnr.2013.06.008.</a:t>
            </a:r>
            <a:endParaRPr lang="en-US" dirty="0">
              <a:latin typeface="Arial" panose="020B0604020202020204" pitchFamily="34" charset="0"/>
              <a:cs typeface="Arial" panose="020B0604020202020204" pitchFamily="34" charset="0"/>
            </a:endParaRPr>
          </a:p>
          <a:p>
            <a:pPr>
              <a:spcAft>
                <a:spcPts val="800"/>
              </a:spcAft>
            </a:pPr>
            <a:endParaRPr lang="en-US" dirty="0">
              <a:latin typeface="Arial" panose="020B0604020202020204" pitchFamily="34" charset="0"/>
              <a:cs typeface="Arial" panose="020B0604020202020204" pitchFamily="34" charset="0"/>
            </a:endParaRPr>
          </a:p>
          <a:p>
            <a:pPr marL="342900" indent="-342900">
              <a:spcAft>
                <a:spcPts val="800"/>
              </a:spcAft>
              <a:buFont typeface="Arial" panose="020B0604020202020204" pitchFamily="34" charset="0"/>
              <a:buChar char="•"/>
            </a:pPr>
            <a:endParaRPr lang="en-US" dirty="0"/>
          </a:p>
          <a:p>
            <a:pPr marL="342900" indent="-342900">
              <a:spcAft>
                <a:spcPts val="8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Aft>
                <a:spcPts val="800"/>
              </a:spcAft>
            </a:pPr>
            <a:endParaRPr lang="en-US" dirty="0">
              <a:latin typeface="Calibri"/>
              <a:cs typeface="Avenir Light"/>
            </a:endParaRPr>
          </a:p>
        </p:txBody>
      </p:sp>
    </p:spTree>
    <p:extLst>
      <p:ext uri="{BB962C8B-B14F-4D97-AF65-F5344CB8AC3E}">
        <p14:creationId xmlns:p14="http://schemas.microsoft.com/office/powerpoint/2010/main" val="59418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956D4-11C7-44E1-A79D-AFD7A9DAE925}"/>
              </a:ext>
            </a:extLst>
          </p:cNvPr>
          <p:cNvSpPr>
            <a:spLocks noGrp="1"/>
          </p:cNvSpPr>
          <p:nvPr>
            <p:ph sz="quarter" idx="10"/>
          </p:nvPr>
        </p:nvSpPr>
        <p:spPr>
          <a:xfrm>
            <a:off x="374653" y="1603892"/>
            <a:ext cx="7300056" cy="2600464"/>
          </a:xfrm>
        </p:spPr>
        <p:txBody>
          <a:bodyPr/>
          <a:lstStyle/>
          <a:p>
            <a:r>
              <a:rPr lang="en-US" sz="2000" dirty="0"/>
              <a:t>Join us for a six-part webinar series to help crisis centers build collaborative, sustainable relationships with tribal communities.  </a:t>
            </a:r>
          </a:p>
          <a:p>
            <a:endParaRPr lang="en-US" sz="2000" dirty="0"/>
          </a:p>
          <a:p>
            <a:r>
              <a:rPr lang="en-US" sz="2000" dirty="0"/>
              <a:t>Designed to support 988 Suicide &amp; Crisis Lifeline staff, this series can also be useful to other practitioners and providers working with people in crisis.</a:t>
            </a:r>
          </a:p>
          <a:p>
            <a:endParaRPr lang="en-US" dirty="0"/>
          </a:p>
        </p:txBody>
      </p:sp>
      <p:sp>
        <p:nvSpPr>
          <p:cNvPr id="4" name="Title 3">
            <a:extLst>
              <a:ext uri="{FF2B5EF4-FFF2-40B4-BE49-F238E27FC236}">
                <a16:creationId xmlns:a16="http://schemas.microsoft.com/office/drawing/2014/main" id="{CD2DCC43-512E-45E8-8569-794B075D9D48}"/>
              </a:ext>
            </a:extLst>
          </p:cNvPr>
          <p:cNvSpPr>
            <a:spLocks noGrp="1"/>
          </p:cNvSpPr>
          <p:nvPr>
            <p:ph type="title"/>
          </p:nvPr>
        </p:nvSpPr>
        <p:spPr/>
        <p:txBody>
          <a:bodyPr/>
          <a:lstStyle/>
          <a:p>
            <a:r>
              <a:rPr lang="en-US" dirty="0"/>
              <a:t>Collaborating with Tribal Communities:</a:t>
            </a:r>
            <a:br>
              <a:rPr lang="en-US" dirty="0"/>
            </a:br>
            <a:r>
              <a:rPr lang="en-US" dirty="0"/>
              <a:t>A Webinar Series </a:t>
            </a:r>
            <a:br>
              <a:rPr lang="en-US" dirty="0"/>
            </a:br>
            <a:endParaRPr lang="en-US" dirty="0"/>
          </a:p>
        </p:txBody>
      </p:sp>
      <p:sp>
        <p:nvSpPr>
          <p:cNvPr id="5" name="Footer Placeholder 4">
            <a:extLst>
              <a:ext uri="{FF2B5EF4-FFF2-40B4-BE49-F238E27FC236}">
                <a16:creationId xmlns:a16="http://schemas.microsoft.com/office/drawing/2014/main" id="{4ADBBA69-8648-45F9-A89B-537D2AAF612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182782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87"/>
          <p:cNvSpPr>
            <a:spLocks noEditPoints="1"/>
          </p:cNvSpPr>
          <p:nvPr/>
        </p:nvSpPr>
        <p:spPr bwMode="auto">
          <a:xfrm rot="13500000">
            <a:off x="2248164" y="3343120"/>
            <a:ext cx="741629" cy="744260"/>
          </a:xfrm>
          <a:custGeom>
            <a:avLst/>
            <a:gdLst>
              <a:gd name="T0" fmla="*/ 256 w 512"/>
              <a:gd name="T1" fmla="*/ 512 h 512"/>
              <a:gd name="T2" fmla="*/ 512 w 512"/>
              <a:gd name="T3" fmla="*/ 256 h 512"/>
              <a:gd name="T4" fmla="*/ 256 w 512"/>
              <a:gd name="T5" fmla="*/ 0 h 512"/>
              <a:gd name="T6" fmla="*/ 0 w 512"/>
              <a:gd name="T7" fmla="*/ 256 h 512"/>
              <a:gd name="T8" fmla="*/ 256 w 512"/>
              <a:gd name="T9" fmla="*/ 512 h 512"/>
              <a:gd name="T10" fmla="*/ 256 w 512"/>
              <a:gd name="T11" fmla="*/ 48 h 512"/>
              <a:gd name="T12" fmla="*/ 464 w 512"/>
              <a:gd name="T13" fmla="*/ 256 h 512"/>
              <a:gd name="T14" fmla="*/ 256 w 512"/>
              <a:gd name="T15" fmla="*/ 464 h 512"/>
              <a:gd name="T16" fmla="*/ 48 w 512"/>
              <a:gd name="T17" fmla="*/ 256 h 512"/>
              <a:gd name="T18" fmla="*/ 256 w 512"/>
              <a:gd name="T19" fmla="*/ 48 h 512"/>
              <a:gd name="T20" fmla="*/ 320 w 512"/>
              <a:gd name="T21" fmla="*/ 384 h 512"/>
              <a:gd name="T22" fmla="*/ 352 w 512"/>
              <a:gd name="T23" fmla="*/ 352 h 512"/>
              <a:gd name="T24" fmla="*/ 320 w 512"/>
              <a:gd name="T25" fmla="*/ 320 h 512"/>
              <a:gd name="T26" fmla="*/ 237 w 512"/>
              <a:gd name="T27" fmla="*/ 320 h 512"/>
              <a:gd name="T28" fmla="*/ 375 w 512"/>
              <a:gd name="T29" fmla="*/ 183 h 512"/>
              <a:gd name="T30" fmla="*/ 375 w 512"/>
              <a:gd name="T31" fmla="*/ 137 h 512"/>
              <a:gd name="T32" fmla="*/ 352 w 512"/>
              <a:gd name="T33" fmla="*/ 128 h 512"/>
              <a:gd name="T34" fmla="*/ 329 w 512"/>
              <a:gd name="T35" fmla="*/ 137 h 512"/>
              <a:gd name="T36" fmla="*/ 192 w 512"/>
              <a:gd name="T37" fmla="*/ 275 h 512"/>
              <a:gd name="T38" fmla="*/ 192 w 512"/>
              <a:gd name="T39" fmla="*/ 192 h 512"/>
              <a:gd name="T40" fmla="*/ 160 w 512"/>
              <a:gd name="T41" fmla="*/ 160 h 512"/>
              <a:gd name="T42" fmla="*/ 128 w 512"/>
              <a:gd name="T43" fmla="*/ 192 h 512"/>
              <a:gd name="T44" fmla="*/ 128 w 512"/>
              <a:gd name="T45" fmla="*/ 384 h 512"/>
              <a:gd name="T46" fmla="*/ 320 w 512"/>
              <a:gd name="T47"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48"/>
                </a:moveTo>
                <a:cubicBezTo>
                  <a:pt x="371" y="48"/>
                  <a:pt x="464" y="141"/>
                  <a:pt x="464" y="256"/>
                </a:cubicBezTo>
                <a:cubicBezTo>
                  <a:pt x="464" y="371"/>
                  <a:pt x="371" y="464"/>
                  <a:pt x="256" y="464"/>
                </a:cubicBezTo>
                <a:cubicBezTo>
                  <a:pt x="141" y="464"/>
                  <a:pt x="48" y="371"/>
                  <a:pt x="48" y="256"/>
                </a:cubicBezTo>
                <a:cubicBezTo>
                  <a:pt x="48" y="141"/>
                  <a:pt x="141" y="48"/>
                  <a:pt x="256" y="48"/>
                </a:cubicBezTo>
                <a:close/>
                <a:moveTo>
                  <a:pt x="320" y="384"/>
                </a:moveTo>
                <a:cubicBezTo>
                  <a:pt x="338" y="384"/>
                  <a:pt x="352" y="370"/>
                  <a:pt x="352" y="352"/>
                </a:cubicBezTo>
                <a:cubicBezTo>
                  <a:pt x="352" y="334"/>
                  <a:pt x="338" y="320"/>
                  <a:pt x="320" y="320"/>
                </a:cubicBezTo>
                <a:cubicBezTo>
                  <a:pt x="237" y="320"/>
                  <a:pt x="237" y="320"/>
                  <a:pt x="237" y="320"/>
                </a:cubicBezTo>
                <a:cubicBezTo>
                  <a:pt x="375" y="183"/>
                  <a:pt x="375" y="183"/>
                  <a:pt x="375" y="183"/>
                </a:cubicBezTo>
                <a:cubicBezTo>
                  <a:pt x="387" y="170"/>
                  <a:pt x="387" y="150"/>
                  <a:pt x="375" y="137"/>
                </a:cubicBezTo>
                <a:cubicBezTo>
                  <a:pt x="368" y="131"/>
                  <a:pt x="360" y="128"/>
                  <a:pt x="352" y="128"/>
                </a:cubicBezTo>
                <a:cubicBezTo>
                  <a:pt x="344" y="128"/>
                  <a:pt x="336" y="131"/>
                  <a:pt x="329" y="137"/>
                </a:cubicBezTo>
                <a:cubicBezTo>
                  <a:pt x="192" y="275"/>
                  <a:pt x="192" y="275"/>
                  <a:pt x="192" y="275"/>
                </a:cubicBezTo>
                <a:cubicBezTo>
                  <a:pt x="192" y="192"/>
                  <a:pt x="192" y="192"/>
                  <a:pt x="192" y="192"/>
                </a:cubicBezTo>
                <a:cubicBezTo>
                  <a:pt x="192" y="174"/>
                  <a:pt x="178" y="160"/>
                  <a:pt x="160" y="160"/>
                </a:cubicBezTo>
                <a:cubicBezTo>
                  <a:pt x="142" y="160"/>
                  <a:pt x="128" y="174"/>
                  <a:pt x="128" y="192"/>
                </a:cubicBezTo>
                <a:cubicBezTo>
                  <a:pt x="128" y="384"/>
                  <a:pt x="128" y="384"/>
                  <a:pt x="128" y="384"/>
                </a:cubicBezTo>
                <a:lnTo>
                  <a:pt x="320" y="384"/>
                </a:lnTo>
                <a:close/>
              </a:path>
            </a:pathLst>
          </a:custGeom>
          <a:solidFill>
            <a:schemeClr val="bg1">
              <a:alpha val="15000"/>
            </a:schemeClr>
          </a:solidFill>
          <a:ln>
            <a:noFill/>
          </a:ln>
        </p:spPr>
        <p:txBody>
          <a:bodyPr vert="horz" wrap="square" lIns="90712" tIns="45356" rIns="90712" bIns="45356" numCol="1" anchor="t" anchorCtr="0" compatLnSpc="1">
            <a:prstTxWarp prst="textNoShape">
              <a:avLst/>
            </a:prstTxWarp>
          </a:bodyPr>
          <a:lstStyle/>
          <a:p>
            <a:endParaRPr lang="en-US" sz="1787"/>
          </a:p>
        </p:txBody>
      </p:sp>
      <p:sp>
        <p:nvSpPr>
          <p:cNvPr id="4" name="Content Placeholder 3"/>
          <p:cNvSpPr>
            <a:spLocks noGrp="1"/>
          </p:cNvSpPr>
          <p:nvPr>
            <p:ph sz="quarter" idx="10"/>
          </p:nvPr>
        </p:nvSpPr>
        <p:spPr>
          <a:xfrm>
            <a:off x="364565" y="1309599"/>
            <a:ext cx="8550311" cy="3683949"/>
          </a:xfrm>
        </p:spPr>
        <p:txBody>
          <a:bodyPr/>
          <a:lstStyle/>
          <a:p>
            <a:r>
              <a:rPr lang="en-US" altLang="en-US" sz="2000" strike="sngStrike" dirty="0"/>
              <a:t>January 24, 2023 - Building Meaningful and Lasting Relationships with Tribal Communities</a:t>
            </a:r>
          </a:p>
          <a:p>
            <a:r>
              <a:rPr lang="en-US" altLang="en-US" sz="2000" strike="sngStrike" dirty="0"/>
              <a:t>February 21, 2023 - Cultural Humility</a:t>
            </a:r>
          </a:p>
          <a:p>
            <a:r>
              <a:rPr lang="en-US" altLang="en-US" sz="2000" b="1" dirty="0">
                <a:solidFill>
                  <a:schemeClr val="tx2"/>
                </a:solidFill>
              </a:rPr>
              <a:t>March 21, 2023 - A Trauma-Informed Approach to Working with Tribes</a:t>
            </a:r>
          </a:p>
          <a:p>
            <a:r>
              <a:rPr lang="en-US" altLang="en-US" sz="2000" dirty="0">
                <a:solidFill>
                  <a:schemeClr val="tx2"/>
                </a:solidFill>
              </a:rPr>
              <a:t>May 23, 2023 - Tribal and Indian Health Service Health Care Systems</a:t>
            </a:r>
          </a:p>
          <a:p>
            <a:r>
              <a:rPr lang="en-US" altLang="en-US" sz="2000" dirty="0">
                <a:solidFill>
                  <a:schemeClr val="tx2"/>
                </a:solidFill>
              </a:rPr>
              <a:t>July 18, 2023 - Tribal Sovereignty</a:t>
            </a:r>
          </a:p>
          <a:p>
            <a:r>
              <a:rPr lang="en-US" altLang="en-US" sz="2000" dirty="0">
                <a:solidFill>
                  <a:schemeClr val="tx2"/>
                </a:solidFill>
              </a:rPr>
              <a:t>August 22, 2023 - Know Before You Go</a:t>
            </a:r>
            <a:r>
              <a:rPr lang="en-US" altLang="en-US" sz="2000">
                <a:solidFill>
                  <a:schemeClr val="tx2"/>
                </a:solidFill>
              </a:rPr>
              <a:t>! Jurisdictional </a:t>
            </a:r>
            <a:r>
              <a:rPr lang="en-US" altLang="en-US" sz="2000" dirty="0">
                <a:solidFill>
                  <a:schemeClr val="tx2"/>
                </a:solidFill>
              </a:rPr>
              <a:t>Considerations</a:t>
            </a:r>
          </a:p>
          <a:p>
            <a:endParaRPr lang="en-US" altLang="en-US" dirty="0"/>
          </a:p>
        </p:txBody>
      </p:sp>
      <p:sp>
        <p:nvSpPr>
          <p:cNvPr id="3" name="Title 2"/>
          <p:cNvSpPr>
            <a:spLocks noGrp="1"/>
          </p:cNvSpPr>
          <p:nvPr>
            <p:ph type="title"/>
          </p:nvPr>
        </p:nvSpPr>
        <p:spPr>
          <a:xfrm>
            <a:off x="364565" y="234126"/>
            <a:ext cx="8550311" cy="769921"/>
          </a:xfrm>
        </p:spPr>
        <p:txBody>
          <a:bodyPr anchor="t" anchorCtr="0"/>
          <a:lstStyle/>
          <a:p>
            <a:r>
              <a:rPr lang="en-US" dirty="0"/>
              <a:t>Collaborating with Tribal Communities: </a:t>
            </a:r>
            <a:br>
              <a:rPr lang="en-US" dirty="0"/>
            </a:br>
            <a:r>
              <a:rPr lang="en-US" dirty="0"/>
              <a:t>A Webinar Series</a:t>
            </a:r>
          </a:p>
        </p:txBody>
      </p:sp>
      <p:sp>
        <p:nvSpPr>
          <p:cNvPr id="8" name="Footer Placeholder 7"/>
          <p:cNvSpPr>
            <a:spLocks noGrp="1"/>
          </p:cNvSpPr>
          <p:nvPr>
            <p:ph type="ftr" sz="quarter" idx="11"/>
          </p:nvPr>
        </p:nvSpPr>
        <p:spPr>
          <a:xfrm>
            <a:off x="4666268" y="4778156"/>
            <a:ext cx="3958431"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31884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71102" y="2691542"/>
            <a:ext cx="3708628" cy="1235691"/>
          </a:xfrm>
          <a:prstGeom prst="rect">
            <a:avLst/>
          </a:prstGeom>
        </p:spPr>
        <p:txBody>
          <a:bodyPr vert="horz" lIns="90712" tIns="45356" rIns="90712" bIns="45356" rtlCol="0" anchor="t">
            <a:noAutofit/>
          </a:bodyPr>
          <a:lstStyle>
            <a:lvl1pPr algn="l" defTabSz="914400" rtl="0" eaLnBrk="1" latinLnBrk="0" hangingPunct="1">
              <a:lnSpc>
                <a:spcPct val="100000"/>
              </a:lnSpc>
              <a:spcBef>
                <a:spcPct val="0"/>
              </a:spcBef>
              <a:buNone/>
              <a:defRPr sz="3000" b="1" i="0" kern="1200" baseline="0">
                <a:solidFill>
                  <a:schemeClr val="tx2"/>
                </a:solidFill>
                <a:latin typeface="Arial"/>
                <a:ea typeface="Open Sans Light" panose="020B0306030504020204" pitchFamily="34" charset="0"/>
                <a:cs typeface="Arial Narrow Bold"/>
              </a:defRPr>
            </a:lvl1pPr>
          </a:lstStyle>
          <a:p>
            <a:r>
              <a:rPr lang="en-US" sz="1400" b="0" dirty="0">
                <a:solidFill>
                  <a:schemeClr val="tx1"/>
                </a:solidFill>
                <a:latin typeface="Arial" charset="0"/>
                <a:ea typeface="Arial" charset="0"/>
                <a:cs typeface="Arial" charset="0"/>
              </a:rPr>
              <a:t>Dolores Subia BigFoot, PhD</a:t>
            </a:r>
          </a:p>
          <a:p>
            <a:r>
              <a:rPr lang="en-US" sz="1400" b="0" dirty="0">
                <a:solidFill>
                  <a:schemeClr val="tx1"/>
                </a:solidFill>
                <a:latin typeface="Arial" charset="0"/>
                <a:ea typeface="Arial" charset="0"/>
                <a:cs typeface="Arial" charset="0"/>
                <a:hlinkClick r:id="rId3"/>
              </a:rPr>
              <a:t>Dee-Bigfoot@ouhsc.edu</a:t>
            </a:r>
            <a:endParaRPr lang="en-US" sz="1400" b="0" dirty="0">
              <a:solidFill>
                <a:schemeClr val="tx1"/>
              </a:solidFill>
              <a:latin typeface="Arial" charset="0"/>
              <a:ea typeface="Arial" charset="0"/>
              <a:cs typeface="Arial" charset="0"/>
            </a:endParaRPr>
          </a:p>
          <a:p>
            <a:endParaRPr lang="en-US" sz="1400" b="0" dirty="0">
              <a:solidFill>
                <a:schemeClr val="tx1"/>
              </a:solidFill>
              <a:latin typeface="Arial" charset="0"/>
              <a:ea typeface="Arial" charset="0"/>
              <a:cs typeface="Arial" charset="0"/>
            </a:endParaRPr>
          </a:p>
          <a:p>
            <a:r>
              <a:rPr lang="en-US" sz="1400" b="0" dirty="0">
                <a:solidFill>
                  <a:schemeClr val="tx1"/>
                </a:solidFill>
                <a:latin typeface="Arial" charset="0"/>
                <a:ea typeface="Arial" charset="0"/>
                <a:cs typeface="Arial" charset="0"/>
              </a:rPr>
              <a:t>Brittany Carradine, MEd</a:t>
            </a:r>
          </a:p>
          <a:p>
            <a:r>
              <a:rPr lang="en-US" sz="1400" b="0" dirty="0">
                <a:solidFill>
                  <a:schemeClr val="tx1"/>
                </a:solidFill>
                <a:latin typeface="Arial" charset="0"/>
                <a:ea typeface="Arial" charset="0"/>
                <a:cs typeface="Arial" charset="0"/>
                <a:hlinkClick r:id="rId4"/>
              </a:rPr>
              <a:t>Brittany-Carradine@ouhsc.edu</a:t>
            </a:r>
            <a:endParaRPr lang="en-US" sz="1400" b="0" dirty="0">
              <a:solidFill>
                <a:schemeClr val="tx1"/>
              </a:solidFill>
              <a:latin typeface="Arial" charset="0"/>
              <a:ea typeface="Arial" charset="0"/>
              <a:cs typeface="Arial" charset="0"/>
            </a:endParaRPr>
          </a:p>
          <a:p>
            <a:endParaRPr lang="en-US" sz="1400" b="0" dirty="0">
              <a:solidFill>
                <a:schemeClr val="tx1"/>
              </a:solidFill>
              <a:latin typeface="Arial" charset="0"/>
              <a:ea typeface="Arial" charset="0"/>
              <a:cs typeface="Arial" charset="0"/>
            </a:endParaRPr>
          </a:p>
          <a:p>
            <a:endParaRPr lang="en-US" sz="1400"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p:txBody>
      </p:sp>
      <p:sp>
        <p:nvSpPr>
          <p:cNvPr id="17" name="Text Placeholder 5"/>
          <p:cNvSpPr txBox="1">
            <a:spLocks/>
          </p:cNvSpPr>
          <p:nvPr/>
        </p:nvSpPr>
        <p:spPr>
          <a:xfrm>
            <a:off x="371102" y="1414815"/>
            <a:ext cx="6288977" cy="48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2700" dirty="0">
                <a:solidFill>
                  <a:schemeClr val="tx1"/>
                </a:solidFill>
                <a:cs typeface="Arial" charset="0"/>
              </a:rPr>
              <a:t>Thank you!</a:t>
            </a:r>
          </a:p>
        </p:txBody>
      </p:sp>
      <p:cxnSp>
        <p:nvCxnSpPr>
          <p:cNvPr id="26" name="Straight Connector 25"/>
          <p:cNvCxnSpPr/>
          <p:nvPr/>
        </p:nvCxnSpPr>
        <p:spPr>
          <a:xfrm>
            <a:off x="466087" y="2492561"/>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12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a:xfrm>
            <a:off x="374653" y="1113697"/>
            <a:ext cx="7783229" cy="3551971"/>
          </a:xfrm>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Suicide Prevention Resource Center (SPRC) is the only federally funded resource center devoted to advancing the implementation of the </a:t>
            </a:r>
            <a:r>
              <a:rPr lang="en-US" sz="1600" i="1" dirty="0">
                <a:effectLst/>
                <a:latin typeface="Arial" panose="020B0604020202020204" pitchFamily="34" charset="0"/>
                <a:ea typeface="Calibri" panose="020F0502020204030204" pitchFamily="34" charset="0"/>
                <a:cs typeface="Arial" panose="020B0604020202020204" pitchFamily="34" charset="0"/>
              </a:rPr>
              <a:t>National Strategy for Suicide Prevention</a:t>
            </a:r>
            <a:r>
              <a:rPr lang="en-US" sz="1600" dirty="0">
                <a:effectLst/>
                <a:latin typeface="Arial" panose="020B0604020202020204" pitchFamily="34" charset="0"/>
                <a:ea typeface="Calibri" panose="020F0502020204030204" pitchFamily="34" charset="0"/>
                <a:cs typeface="Arial" panose="020B0604020202020204" pitchFamily="34" charset="0"/>
              </a:rPr>
              <a:t>. SPRC is supported through a grant from the U.S. Department of Health and Human Services' Substance Abuse and Mental Health Services Administration (SAMHSA).</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SPRC builds capacity and infrastructure for effective suicide prevention through consultation, training, and resources for state, tribal, health/behavioral health, and community systems; professionals and professional education programs; and national public and private partners and stakeholders.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About SPRC</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4713402" y="4778156"/>
            <a:ext cx="3911297"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37030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a:xfrm>
            <a:off x="374652" y="1113697"/>
            <a:ext cx="8540751" cy="3551971"/>
          </a:xfrm>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acknowledge that the land that now makes up the United States of America was the traditional home, hunting ground, trade exchange point, and migration route of more than 574 American Indian and Alaska Native federally recognized tribes and many more tribal nations that are not federally recognized or no longer exist.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recognize the cruel legacy of slavery and colonialism in our nation and acknowledge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people whose labor was exploited for generations to help establish the economy of the United States.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honor indigenous, enslaved, and immigrant peoples’ resilience, labor, and stewardship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of the land and commit to creating a future founded on respect, justice, and inclusion for all people as we work to heal the deepest generational wounds.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Land Acknowledgement</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4477732" y="4778156"/>
            <a:ext cx="4146967"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19824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9" name="TextBox 8"/>
          <p:cNvSpPr txBox="1"/>
          <p:nvPr/>
        </p:nvSpPr>
        <p:spPr>
          <a:xfrm>
            <a:off x="362734" y="3400264"/>
            <a:ext cx="7299233" cy="923330"/>
          </a:xfrm>
          <a:prstGeom prst="rect">
            <a:avLst/>
          </a:prstGeom>
          <a:noFill/>
        </p:spPr>
        <p:txBody>
          <a:bodyPr wrap="square" rtlCol="0">
            <a:spAutoFit/>
          </a:bodyPr>
          <a:lstStyle/>
          <a:p>
            <a:pPr defTabSz="707492"/>
            <a:r>
              <a:rPr lang="en-US" sz="2700" b="1" dirty="0">
                <a:solidFill>
                  <a:srgbClr val="FAFAFA"/>
                </a:solidFill>
                <a:latin typeface="Arial" charset="0"/>
                <a:ea typeface="Arial" charset="0"/>
                <a:cs typeface="Arial" charset="0"/>
              </a:rPr>
              <a:t>Dolores Subia BigFoot</a:t>
            </a:r>
          </a:p>
          <a:p>
            <a:pPr defTabSz="707492"/>
            <a:r>
              <a:rPr lang="en-US" sz="2700" b="1" dirty="0">
                <a:solidFill>
                  <a:srgbClr val="FAFAFA"/>
                </a:solidFill>
                <a:latin typeface="Arial" charset="0"/>
                <a:ea typeface="Arial" charset="0"/>
                <a:cs typeface="Arial" charset="0"/>
              </a:rPr>
              <a:t>My Background</a:t>
            </a:r>
            <a:endParaRPr lang="en-US" sz="2700" dirty="0">
              <a:solidFill>
                <a:srgbClr val="FAFAFA"/>
              </a:solidFill>
              <a:latin typeface="Arial" charset="0"/>
              <a:ea typeface="Arial" charset="0"/>
              <a:cs typeface="Arial" charset="0"/>
            </a:endParaRP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
        <p:nvSpPr>
          <p:cNvPr id="11" name="TextBox 10">
            <a:extLst>
              <a:ext uri="{FF2B5EF4-FFF2-40B4-BE49-F238E27FC236}">
                <a16:creationId xmlns:a16="http://schemas.microsoft.com/office/drawing/2014/main" id="{A9A4E125-786D-4F1E-8989-448859E5A65B}"/>
              </a:ext>
            </a:extLst>
          </p:cNvPr>
          <p:cNvSpPr txBox="1"/>
          <p:nvPr/>
        </p:nvSpPr>
        <p:spPr>
          <a:xfrm>
            <a:off x="94269" y="4657557"/>
            <a:ext cx="4600280" cy="456535"/>
          </a:xfrm>
          <a:prstGeom prst="rect">
            <a:avLst/>
          </a:prstGeom>
          <a:solidFill>
            <a:srgbClr val="005493"/>
          </a:solidFill>
        </p:spPr>
        <p:txBody>
          <a:bodyPr wrap="square">
            <a:spAutoFit/>
          </a:bodyPr>
          <a:lstStyle/>
          <a:p>
            <a:pPr marL="0" indent="0">
              <a:lnSpc>
                <a:spcPct val="150000"/>
              </a:lnSpc>
              <a:buNone/>
            </a:pPr>
            <a:endParaRPr lang="en-US" sz="1800" dirty="0">
              <a:solidFill>
                <a:srgbClr val="1B2732"/>
              </a:solidFill>
            </a:endParaRPr>
          </a:p>
        </p:txBody>
      </p:sp>
    </p:spTree>
    <p:extLst>
      <p:ext uri="{BB962C8B-B14F-4D97-AF65-F5344CB8AC3E}">
        <p14:creationId xmlns:p14="http://schemas.microsoft.com/office/powerpoint/2010/main" val="214866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9E401-BC02-4A8E-A92C-627E65E8BD32}"/>
              </a:ext>
            </a:extLst>
          </p:cNvPr>
          <p:cNvSpPr>
            <a:spLocks noGrp="1"/>
          </p:cNvSpPr>
          <p:nvPr>
            <p:ph type="title"/>
          </p:nvPr>
        </p:nvSpPr>
        <p:spPr/>
        <p:txBody>
          <a:bodyPr/>
          <a:lstStyle/>
          <a:p>
            <a:r>
              <a:rPr lang="en-US" dirty="0"/>
              <a:t>Caddo Nation of Oklahoma</a:t>
            </a:r>
          </a:p>
        </p:txBody>
      </p:sp>
      <p:pic>
        <p:nvPicPr>
          <p:cNvPr id="6" name="Picture 2" descr="S:\CCAN\CCANNative\Pictures\baby pictures 2011\baby pictures 2011 109.jpg">
            <a:extLst>
              <a:ext uri="{FF2B5EF4-FFF2-40B4-BE49-F238E27FC236}">
                <a16:creationId xmlns:a16="http://schemas.microsoft.com/office/drawing/2014/main" id="{AA316B03-319C-42BA-AB96-6C3205876267}"/>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67738" y="921559"/>
            <a:ext cx="2895808" cy="355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CCAN\CCANNative\Pictures\baby pictures 2011\baby pictures 2011 110.jpg">
            <a:extLst>
              <a:ext uri="{FF2B5EF4-FFF2-40B4-BE49-F238E27FC236}">
                <a16:creationId xmlns:a16="http://schemas.microsoft.com/office/drawing/2014/main" id="{A76A6C46-D6DC-4C4C-B187-A912FE322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56" y="937001"/>
            <a:ext cx="2640268" cy="353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1FB2DDD-BB06-4EAC-AD4A-011189E1AFB0}"/>
              </a:ext>
            </a:extLst>
          </p:cNvPr>
          <p:cNvPicPr>
            <a:picLocks noChangeAspect="1"/>
          </p:cNvPicPr>
          <p:nvPr/>
        </p:nvPicPr>
        <p:blipFill>
          <a:blip r:embed="rId5"/>
          <a:stretch>
            <a:fillRect/>
          </a:stretch>
        </p:blipFill>
        <p:spPr>
          <a:xfrm>
            <a:off x="5986852" y="921560"/>
            <a:ext cx="3031821" cy="1912242"/>
          </a:xfrm>
          <a:prstGeom prst="rect">
            <a:avLst/>
          </a:prstGeom>
        </p:spPr>
      </p:pic>
      <p:sp>
        <p:nvSpPr>
          <p:cNvPr id="10" name="TextBox 9">
            <a:extLst>
              <a:ext uri="{FF2B5EF4-FFF2-40B4-BE49-F238E27FC236}">
                <a16:creationId xmlns:a16="http://schemas.microsoft.com/office/drawing/2014/main" id="{FD676652-94EA-468E-88D7-609BBD99AD60}"/>
              </a:ext>
            </a:extLst>
          </p:cNvPr>
          <p:cNvSpPr txBox="1"/>
          <p:nvPr/>
        </p:nvSpPr>
        <p:spPr>
          <a:xfrm>
            <a:off x="6036234" y="2935959"/>
            <a:ext cx="2878642" cy="160043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400" dirty="0"/>
              <a:t>Enrolled tribal member</a:t>
            </a:r>
          </a:p>
          <a:p>
            <a:pPr marL="285750" indent="-285750">
              <a:buClr>
                <a:schemeClr val="accent1"/>
              </a:buClr>
              <a:buFont typeface="Arial" panose="020B0604020202020204" pitchFamily="34" charset="0"/>
              <a:buChar char="•"/>
            </a:pPr>
            <a:r>
              <a:rPr lang="en-US" sz="1400" dirty="0"/>
              <a:t>Daughter</a:t>
            </a:r>
          </a:p>
          <a:p>
            <a:pPr marL="285750" indent="-285750">
              <a:buClr>
                <a:schemeClr val="accent1"/>
              </a:buClr>
              <a:buFont typeface="Arial" panose="020B0604020202020204" pitchFamily="34" charset="0"/>
              <a:buChar char="•"/>
            </a:pPr>
            <a:r>
              <a:rPr lang="en-US" sz="1400" dirty="0"/>
              <a:t>Sister</a:t>
            </a:r>
          </a:p>
          <a:p>
            <a:pPr marL="285750" indent="-285750">
              <a:buClr>
                <a:schemeClr val="accent1"/>
              </a:buClr>
              <a:buFont typeface="Arial" panose="020B0604020202020204" pitchFamily="34" charset="0"/>
              <a:buChar char="•"/>
            </a:pPr>
            <a:r>
              <a:rPr lang="en-US" sz="1400" dirty="0"/>
              <a:t>Mother</a:t>
            </a:r>
          </a:p>
          <a:p>
            <a:pPr marL="285750" indent="-285750">
              <a:buClr>
                <a:schemeClr val="accent1"/>
              </a:buClr>
              <a:buFont typeface="Arial" panose="020B0604020202020204" pitchFamily="34" charset="0"/>
              <a:buChar char="•"/>
            </a:pPr>
            <a:r>
              <a:rPr lang="en-US" sz="1400" dirty="0"/>
              <a:t>Grandmother</a:t>
            </a:r>
          </a:p>
          <a:p>
            <a:pPr marL="285750" indent="-285750">
              <a:buClr>
                <a:schemeClr val="accent1"/>
              </a:buClr>
              <a:buFont typeface="Arial" panose="020B0604020202020204" pitchFamily="34" charset="0"/>
              <a:buChar char="•"/>
            </a:pPr>
            <a:r>
              <a:rPr lang="en-US" sz="1400" dirty="0"/>
              <a:t>Elder</a:t>
            </a:r>
          </a:p>
          <a:p>
            <a:pPr marL="285750" indent="-285750">
              <a:buClr>
                <a:schemeClr val="accent1"/>
              </a:buClr>
              <a:buFont typeface="Arial" panose="020B0604020202020204" pitchFamily="34" charset="0"/>
              <a:buChar char="•"/>
            </a:pPr>
            <a:r>
              <a:rPr lang="en-US" sz="1400" dirty="0"/>
              <a:t>Sacred space in sacred circles</a:t>
            </a:r>
          </a:p>
        </p:txBody>
      </p:sp>
      <p:sp>
        <p:nvSpPr>
          <p:cNvPr id="3" name="Footer Placeholder 2">
            <a:extLst>
              <a:ext uri="{FF2B5EF4-FFF2-40B4-BE49-F238E27FC236}">
                <a16:creationId xmlns:a16="http://schemas.microsoft.com/office/drawing/2014/main" id="{C921767B-8BF3-471F-A41D-56F9C69BA37C}"/>
              </a:ext>
            </a:extLst>
          </p:cNvPr>
          <p:cNvSpPr>
            <a:spLocks noGrp="1"/>
          </p:cNvSpPr>
          <p:nvPr>
            <p:ph type="ftr" sz="quarter" idx="11"/>
          </p:nvPr>
        </p:nvSpPr>
        <p:spPr>
          <a:xfrm>
            <a:off x="5024582" y="4778156"/>
            <a:ext cx="3600117" cy="215392"/>
          </a:xfrm>
        </p:spPr>
        <p:txBody>
          <a:bodyPr/>
          <a:lstStyle/>
          <a:p>
            <a:r>
              <a:rPr lang="en-US" dirty="0">
                <a:latin typeface="Arial" panose="020B0604020202020204" pitchFamily="34" charset="0"/>
                <a:cs typeface="Arial" panose="020B0604020202020204" pitchFamily="34" charset="0"/>
              </a:rPr>
              <a:t>Webinar 2: Cultural Humility</a:t>
            </a:r>
          </a:p>
        </p:txBody>
      </p:sp>
      <p:pic>
        <p:nvPicPr>
          <p:cNvPr id="5" name="Picture 4">
            <a:extLst>
              <a:ext uri="{FF2B5EF4-FFF2-40B4-BE49-F238E27FC236}">
                <a16:creationId xmlns:a16="http://schemas.microsoft.com/office/drawing/2014/main" id="{B1AFE6B1-2E93-499E-B034-73E1FE1276AA}"/>
              </a:ext>
            </a:extLst>
          </p:cNvPr>
          <p:cNvPicPr>
            <a:picLocks noChangeAspect="1"/>
          </p:cNvPicPr>
          <p:nvPr/>
        </p:nvPicPr>
        <p:blipFill>
          <a:blip r:embed="rId6"/>
          <a:stretch>
            <a:fillRect/>
          </a:stretch>
        </p:blipFill>
        <p:spPr>
          <a:xfrm>
            <a:off x="191416" y="4778156"/>
            <a:ext cx="1175471" cy="267746"/>
          </a:xfrm>
          <a:prstGeom prst="rect">
            <a:avLst/>
          </a:prstGeom>
        </p:spPr>
      </p:pic>
      <p:pic>
        <p:nvPicPr>
          <p:cNvPr id="2" name="Picture 1">
            <a:extLst>
              <a:ext uri="{FF2B5EF4-FFF2-40B4-BE49-F238E27FC236}">
                <a16:creationId xmlns:a16="http://schemas.microsoft.com/office/drawing/2014/main" id="{34C5E8B6-6133-A897-7DA0-70DAE8FC1A62}"/>
              </a:ext>
            </a:extLst>
          </p:cNvPr>
          <p:cNvPicPr>
            <a:picLocks noChangeAspect="1"/>
          </p:cNvPicPr>
          <p:nvPr/>
        </p:nvPicPr>
        <p:blipFill>
          <a:blip r:embed="rId6"/>
          <a:stretch>
            <a:fillRect/>
          </a:stretch>
        </p:blipFill>
        <p:spPr>
          <a:xfrm>
            <a:off x="229124" y="4784395"/>
            <a:ext cx="1097375" cy="249958"/>
          </a:xfrm>
          <a:prstGeom prst="rect">
            <a:avLst/>
          </a:prstGeom>
        </p:spPr>
      </p:pic>
    </p:spTree>
    <p:extLst>
      <p:ext uri="{BB962C8B-B14F-4D97-AF65-F5344CB8AC3E}">
        <p14:creationId xmlns:p14="http://schemas.microsoft.com/office/powerpoint/2010/main" val="16214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7C34F-67F2-4241-9295-883BBF986C5E}"/>
              </a:ext>
            </a:extLst>
          </p:cNvPr>
          <p:cNvSpPr>
            <a:spLocks noGrp="1"/>
          </p:cNvSpPr>
          <p:nvPr>
            <p:ph type="title"/>
          </p:nvPr>
        </p:nvSpPr>
        <p:spPr/>
        <p:txBody>
          <a:bodyPr/>
          <a:lstStyle/>
          <a:p>
            <a:r>
              <a:rPr lang="en-US" dirty="0"/>
              <a:t>Northern Cheyenne Tribe of Montana</a:t>
            </a:r>
          </a:p>
        </p:txBody>
      </p:sp>
      <p:pic>
        <p:nvPicPr>
          <p:cNvPr id="6" name="Content Placeholder 5" descr="Northern Cheyenne Camp 212.jpg">
            <a:extLst>
              <a:ext uri="{FF2B5EF4-FFF2-40B4-BE49-F238E27FC236}">
                <a16:creationId xmlns:a16="http://schemas.microsoft.com/office/drawing/2014/main" id="{050C209A-9C52-4925-B413-1106868A8BAE}"/>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345678" y="1001204"/>
            <a:ext cx="3230707" cy="359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upload.wikimedia.org/wikipedia/commons/thumb/e/e7/Flag_of_Northern_Cheyenne.svg/180px-Flag_of_Northern_Cheyenne.svg.png">
            <a:hlinkClick r:id="rId4" tooltip="&quot;Northern Cheyenne Indian Nation flag&quot;"/>
            <a:extLst>
              <a:ext uri="{FF2B5EF4-FFF2-40B4-BE49-F238E27FC236}">
                <a16:creationId xmlns:a16="http://schemas.microsoft.com/office/drawing/2014/main" id="{8C27A9C7-A28D-4F66-8348-94873A87E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431" y="1487985"/>
            <a:ext cx="3137702" cy="15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7">
            <a:extLst>
              <a:ext uri="{FF2B5EF4-FFF2-40B4-BE49-F238E27FC236}">
                <a16:creationId xmlns:a16="http://schemas.microsoft.com/office/drawing/2014/main" id="{E9FD25E6-FC1B-4DB7-B593-33F0091E0B71}"/>
              </a:ext>
            </a:extLst>
          </p:cNvPr>
          <p:cNvPicPr>
            <a:picLocks noChangeAspect="1"/>
          </p:cNvPicPr>
          <p:nvPr/>
        </p:nvPicPr>
        <p:blipFill>
          <a:blip r:embed="rId6"/>
          <a:stretch>
            <a:fillRect/>
          </a:stretch>
        </p:blipFill>
        <p:spPr>
          <a:xfrm>
            <a:off x="3648896" y="1001204"/>
            <a:ext cx="1666182" cy="3595151"/>
          </a:xfrm>
          <a:prstGeom prst="rect">
            <a:avLst/>
          </a:prstGeom>
        </p:spPr>
      </p:pic>
      <p:sp>
        <p:nvSpPr>
          <p:cNvPr id="11" name="TextBox 10">
            <a:extLst>
              <a:ext uri="{FF2B5EF4-FFF2-40B4-BE49-F238E27FC236}">
                <a16:creationId xmlns:a16="http://schemas.microsoft.com/office/drawing/2014/main" id="{628C5EB9-29FD-42D5-96E4-582ABDAEACF4}"/>
              </a:ext>
            </a:extLst>
          </p:cNvPr>
          <p:cNvSpPr txBox="1"/>
          <p:nvPr/>
        </p:nvSpPr>
        <p:spPr>
          <a:xfrm>
            <a:off x="5479826" y="890710"/>
            <a:ext cx="3050303"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Morning Star Flag of the Northern Cheyenne Tribe</a:t>
            </a:r>
          </a:p>
        </p:txBody>
      </p:sp>
      <p:sp>
        <p:nvSpPr>
          <p:cNvPr id="12" name="TextBox 11">
            <a:extLst>
              <a:ext uri="{FF2B5EF4-FFF2-40B4-BE49-F238E27FC236}">
                <a16:creationId xmlns:a16="http://schemas.microsoft.com/office/drawing/2014/main" id="{ADCF8869-A84B-4BC6-923F-FC96944C0227}"/>
              </a:ext>
            </a:extLst>
          </p:cNvPr>
          <p:cNvSpPr txBox="1"/>
          <p:nvPr/>
        </p:nvSpPr>
        <p:spPr>
          <a:xfrm>
            <a:off x="5479826" y="3641612"/>
            <a:ext cx="372882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Affiliation with the Northern Cheyenne Tribe of Montana, in which my children are enrolled</a:t>
            </a:r>
          </a:p>
        </p:txBody>
      </p:sp>
      <p:sp>
        <p:nvSpPr>
          <p:cNvPr id="13" name="TextBox 12">
            <a:extLst>
              <a:ext uri="{FF2B5EF4-FFF2-40B4-BE49-F238E27FC236}">
                <a16:creationId xmlns:a16="http://schemas.microsoft.com/office/drawing/2014/main" id="{3C8F6F51-70FF-45DC-983E-FCF58E20463F}"/>
              </a:ext>
            </a:extLst>
          </p:cNvPr>
          <p:cNvSpPr txBox="1"/>
          <p:nvPr/>
        </p:nvSpPr>
        <p:spPr>
          <a:xfrm>
            <a:off x="3557712" y="4564942"/>
            <a:ext cx="1738693" cy="230832"/>
          </a:xfrm>
          <a:prstGeom prst="rect">
            <a:avLst/>
          </a:prstGeom>
          <a:noFill/>
        </p:spPr>
        <p:txBody>
          <a:bodyPr wrap="square">
            <a:spAutoFit/>
          </a:bodyPr>
          <a:lstStyle/>
          <a:p>
            <a:pPr algn="l"/>
            <a:r>
              <a:rPr lang="en-US" sz="900" dirty="0">
                <a:latin typeface="Arial" panose="020B0604020202020204" pitchFamily="34" charset="0"/>
                <a:ea typeface="Calibri Light" charset="0"/>
                <a:cs typeface="Arial" panose="020B0604020202020204" pitchFamily="34" charset="0"/>
              </a:rPr>
              <a:t>Artist: George Levi, Cheyenne</a:t>
            </a:r>
          </a:p>
        </p:txBody>
      </p:sp>
      <p:pic>
        <p:nvPicPr>
          <p:cNvPr id="3" name="Picture 2">
            <a:extLst>
              <a:ext uri="{FF2B5EF4-FFF2-40B4-BE49-F238E27FC236}">
                <a16:creationId xmlns:a16="http://schemas.microsoft.com/office/drawing/2014/main" id="{C8122959-8CAB-47F9-AE78-B16B7035FC8D}"/>
              </a:ext>
            </a:extLst>
          </p:cNvPr>
          <p:cNvPicPr>
            <a:picLocks noChangeAspect="1"/>
          </p:cNvPicPr>
          <p:nvPr/>
        </p:nvPicPr>
        <p:blipFill>
          <a:blip r:embed="rId7"/>
          <a:stretch>
            <a:fillRect/>
          </a:stretch>
        </p:blipFill>
        <p:spPr>
          <a:xfrm>
            <a:off x="229124" y="4784395"/>
            <a:ext cx="1097375" cy="249958"/>
          </a:xfrm>
          <a:prstGeom prst="rect">
            <a:avLst/>
          </a:prstGeom>
        </p:spPr>
      </p:pic>
    </p:spTree>
    <p:extLst>
      <p:ext uri="{BB962C8B-B14F-4D97-AF65-F5344CB8AC3E}">
        <p14:creationId xmlns:p14="http://schemas.microsoft.com/office/powerpoint/2010/main" val="235056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DB84-665D-4AE5-B295-93798A935031}"/>
              </a:ext>
            </a:extLst>
          </p:cNvPr>
          <p:cNvSpPr>
            <a:spLocks noGrp="1"/>
          </p:cNvSpPr>
          <p:nvPr>
            <p:ph sz="quarter" idx="10"/>
          </p:nvPr>
        </p:nvSpPr>
        <p:spPr>
          <a:xfrm>
            <a:off x="475474" y="819403"/>
            <a:ext cx="8387171" cy="3721334"/>
          </a:xfrm>
        </p:spPr>
        <p:txBody>
          <a:bodyPr/>
          <a:lstStyle/>
          <a:p>
            <a:r>
              <a:rPr lang="en-US" sz="2000" dirty="0"/>
              <a:t>I was raised in a four-generation home, including a great-grandmother who helped me establish my cultural, spiritual, and professional identity. My professional identity seeks balance (mental health) and Seven Directions. </a:t>
            </a:r>
          </a:p>
          <a:p>
            <a:r>
              <a:rPr lang="en-US" sz="2000" dirty="0"/>
              <a:t>Suicide protective factors include a sense of identity, connectedness, and belonging. </a:t>
            </a:r>
          </a:p>
          <a:p>
            <a:r>
              <a:rPr lang="en-US" sz="2000" dirty="0">
                <a:effectLst/>
                <a:latin typeface="Segoe UI" panose="020B0502040204020203" pitchFamily="34" charset="0"/>
              </a:rPr>
              <a:t>Being raised in a culturally-based family provided the Sacred Circles to give me a sense of identity, connectedness, and belonging.</a:t>
            </a:r>
          </a:p>
          <a:p>
            <a:r>
              <a:rPr lang="en-US" sz="2000" dirty="0"/>
              <a:t>Being the receiver of Sacred Circles allows me to give the gift of Sacred Circles to my children, my grandchildren, and others.</a:t>
            </a:r>
          </a:p>
          <a:p>
            <a:pPr marL="0" indent="0">
              <a:lnSpc>
                <a:spcPct val="150000"/>
              </a:lnSpc>
              <a:buNone/>
            </a:pPr>
            <a:endParaRPr lang="en-US" sz="1600" dirty="0">
              <a:solidFill>
                <a:srgbClr val="1B2732"/>
              </a:solidFill>
            </a:endParaRPr>
          </a:p>
          <a:p>
            <a:endParaRPr lang="en-US" dirty="0"/>
          </a:p>
        </p:txBody>
      </p:sp>
      <p:sp>
        <p:nvSpPr>
          <p:cNvPr id="4" name="Title 3">
            <a:extLst>
              <a:ext uri="{FF2B5EF4-FFF2-40B4-BE49-F238E27FC236}">
                <a16:creationId xmlns:a16="http://schemas.microsoft.com/office/drawing/2014/main" id="{58C58F71-F471-43B7-B31C-65A76ED3D099}"/>
              </a:ext>
            </a:extLst>
          </p:cNvPr>
          <p:cNvSpPr>
            <a:spLocks noGrp="1"/>
          </p:cNvSpPr>
          <p:nvPr>
            <p:ph type="title"/>
          </p:nvPr>
        </p:nvSpPr>
        <p:spPr/>
        <p:txBody>
          <a:bodyPr/>
          <a:lstStyle/>
          <a:p>
            <a:r>
              <a:rPr lang="en-US" dirty="0"/>
              <a:t>My Background</a:t>
            </a:r>
          </a:p>
        </p:txBody>
      </p:sp>
      <p:sp>
        <p:nvSpPr>
          <p:cNvPr id="5" name="Footer Placeholder 4">
            <a:extLst>
              <a:ext uri="{FF2B5EF4-FFF2-40B4-BE49-F238E27FC236}">
                <a16:creationId xmlns:a16="http://schemas.microsoft.com/office/drawing/2014/main" id="{C74B2935-D416-4519-93D1-E895DADF399E}"/>
              </a:ext>
            </a:extLst>
          </p:cNvPr>
          <p:cNvSpPr>
            <a:spLocks noGrp="1"/>
          </p:cNvSpPr>
          <p:nvPr>
            <p:ph type="ftr" sz="quarter" idx="11"/>
          </p:nvPr>
        </p:nvSpPr>
        <p:spPr>
          <a:xfrm>
            <a:off x="5091605" y="4801678"/>
            <a:ext cx="3557365" cy="215392"/>
          </a:xfrm>
        </p:spPr>
        <p:txBody>
          <a:bodyPr/>
          <a:lstStyle/>
          <a:p>
            <a:r>
              <a:rPr lang="en-US" dirty="0">
                <a:latin typeface="Arial" panose="020B0604020202020204" pitchFamily="34" charset="0"/>
                <a:cs typeface="Arial" panose="020B0604020202020204" pitchFamily="34" charset="0"/>
              </a:rPr>
              <a:t>Webinar 2: Cultural Humility</a:t>
            </a:r>
          </a:p>
        </p:txBody>
      </p:sp>
    </p:spTree>
    <p:extLst>
      <p:ext uri="{BB962C8B-B14F-4D97-AF65-F5344CB8AC3E}">
        <p14:creationId xmlns:p14="http://schemas.microsoft.com/office/powerpoint/2010/main" val="34124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9" name="TextBox 8"/>
          <p:cNvSpPr txBox="1"/>
          <p:nvPr/>
        </p:nvSpPr>
        <p:spPr>
          <a:xfrm>
            <a:off x="362734" y="3400264"/>
            <a:ext cx="7299233" cy="923330"/>
          </a:xfrm>
          <a:prstGeom prst="rect">
            <a:avLst/>
          </a:prstGeom>
          <a:noFill/>
        </p:spPr>
        <p:txBody>
          <a:bodyPr wrap="square" rtlCol="0">
            <a:spAutoFit/>
          </a:bodyPr>
          <a:lstStyle/>
          <a:p>
            <a:pPr defTabSz="707492"/>
            <a:r>
              <a:rPr lang="en-US" sz="2700" b="1" dirty="0">
                <a:solidFill>
                  <a:srgbClr val="FAFAFA"/>
                </a:solidFill>
                <a:latin typeface="Arial" charset="0"/>
                <a:ea typeface="Arial" charset="0"/>
                <a:cs typeface="Arial" charset="0"/>
              </a:rPr>
              <a:t>Brittany Carradine</a:t>
            </a:r>
          </a:p>
          <a:p>
            <a:pPr defTabSz="707492"/>
            <a:r>
              <a:rPr lang="en-US" sz="2700" b="1" dirty="0">
                <a:solidFill>
                  <a:srgbClr val="FAFAFA"/>
                </a:solidFill>
                <a:latin typeface="Arial" charset="0"/>
                <a:ea typeface="Arial" charset="0"/>
                <a:cs typeface="Arial" charset="0"/>
              </a:rPr>
              <a:t>My Background</a:t>
            </a:r>
            <a:endParaRPr lang="en-US" sz="2700" dirty="0">
              <a:solidFill>
                <a:srgbClr val="FAFAFA"/>
              </a:solidFill>
              <a:latin typeface="Arial" charset="0"/>
              <a:ea typeface="Arial" charset="0"/>
              <a:cs typeface="Arial" charset="0"/>
            </a:endParaRP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
        <p:nvSpPr>
          <p:cNvPr id="11" name="TextBox 10">
            <a:extLst>
              <a:ext uri="{FF2B5EF4-FFF2-40B4-BE49-F238E27FC236}">
                <a16:creationId xmlns:a16="http://schemas.microsoft.com/office/drawing/2014/main" id="{A9A4E125-786D-4F1E-8989-448859E5A65B}"/>
              </a:ext>
            </a:extLst>
          </p:cNvPr>
          <p:cNvSpPr txBox="1"/>
          <p:nvPr/>
        </p:nvSpPr>
        <p:spPr>
          <a:xfrm>
            <a:off x="94269" y="4657557"/>
            <a:ext cx="4600280" cy="456535"/>
          </a:xfrm>
          <a:prstGeom prst="rect">
            <a:avLst/>
          </a:prstGeom>
          <a:solidFill>
            <a:srgbClr val="005493"/>
          </a:solidFill>
        </p:spPr>
        <p:txBody>
          <a:bodyPr wrap="square">
            <a:spAutoFit/>
          </a:bodyPr>
          <a:lstStyle/>
          <a:p>
            <a:pPr marL="0" indent="0">
              <a:lnSpc>
                <a:spcPct val="150000"/>
              </a:lnSpc>
              <a:buNone/>
            </a:pPr>
            <a:endParaRPr lang="en-US" sz="1800" dirty="0">
              <a:solidFill>
                <a:srgbClr val="1B2732"/>
              </a:solidFill>
            </a:endParaRPr>
          </a:p>
        </p:txBody>
      </p:sp>
    </p:spTree>
    <p:extLst>
      <p:ext uri="{BB962C8B-B14F-4D97-AF65-F5344CB8AC3E}">
        <p14:creationId xmlns:p14="http://schemas.microsoft.com/office/powerpoint/2010/main" val="325224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nd Acknowledgement" id="{DA1EDFC6-91AE-4A8B-8D5B-32F15E0D51D8}" vid="{C8FEF59D-2D18-4852-8214-93A3435FD056}"/>
    </a:ext>
  </a:extLst>
</a:theme>
</file>

<file path=ppt/theme/theme2.xml><?xml version="1.0" encoding="utf-8"?>
<a:theme xmlns:a="http://schemas.openxmlformats.org/drawingml/2006/main" name="1_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nd Acknowledgement" id="{DA1EDFC6-91AE-4A8B-8D5B-32F15E0D51D8}" vid="{C8FEF59D-2D18-4852-8214-93A3435FD0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2D697C99741243A544C7EE84785872" ma:contentTypeVersion="8" ma:contentTypeDescription="Create a new document." ma:contentTypeScope="" ma:versionID="de723503a069e49a4fbddeb7dfdc08ce">
  <xsd:schema xmlns:xsd="http://www.w3.org/2001/XMLSchema" xmlns:xs="http://www.w3.org/2001/XMLSchema" xmlns:p="http://schemas.microsoft.com/office/2006/metadata/properties" xmlns:ns3="0c43b9e8-34c7-49f3-a592-362045105a2a" targetNamespace="http://schemas.microsoft.com/office/2006/metadata/properties" ma:root="true" ma:fieldsID="2fc93e165dc9b2964b6cc99eeca43700" ns3:_="">
    <xsd:import namespace="0c43b9e8-34c7-49f3-a592-362045105a2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3b9e8-34c7-49f3-a592-362045105a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9C9BBD-35C3-45A2-BE13-0A8ACB8D81F2}">
  <ds:schemaRefs>
    <ds:schemaRef ds:uri="http://schemas.microsoft.com/sharepoint/v3/contenttype/forms"/>
  </ds:schemaRefs>
</ds:datastoreItem>
</file>

<file path=customXml/itemProps2.xml><?xml version="1.0" encoding="utf-8"?>
<ds:datastoreItem xmlns:ds="http://schemas.openxmlformats.org/officeDocument/2006/customXml" ds:itemID="{20C0A3D9-06B4-409D-A201-06A12B9F6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3b9e8-34c7-49f3-a592-362045105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A7C83-463D-423D-A8F0-2616526B67B0}">
  <ds:schemaRefs>
    <ds:schemaRef ds:uri="http://purl.org/dc/terms/"/>
    <ds:schemaRef ds:uri="http://schemas.openxmlformats.org/package/2006/metadata/core-properties"/>
    <ds:schemaRef ds:uri="http://purl.org/dc/dcmitype/"/>
    <ds:schemaRef ds:uri="0c43b9e8-34c7-49f3-a592-362045105a2a"/>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SPRC Presentation Template January 24 2022</Template>
  <TotalTime>7533</TotalTime>
  <Words>1541</Words>
  <Application>Microsoft Office PowerPoint</Application>
  <PresentationFormat>On-screen Show (16:9)</PresentationFormat>
  <Paragraphs>207</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vt:lpstr>
      <vt:lpstr>Calibri</vt:lpstr>
      <vt:lpstr>Calibri Light</vt:lpstr>
      <vt:lpstr>Gill Sans MT</vt:lpstr>
      <vt:lpstr>Segoe UI</vt:lpstr>
      <vt:lpstr>16.9-Template_12.7.2016</vt:lpstr>
      <vt:lpstr>1_16.9-Template_12.7.2016</vt:lpstr>
      <vt:lpstr>PowerPoint Presentation</vt:lpstr>
      <vt:lpstr>Funding and Disclaimer</vt:lpstr>
      <vt:lpstr>About SPRC</vt:lpstr>
      <vt:lpstr>Land Acknowledgement</vt:lpstr>
      <vt:lpstr>PowerPoint Presentation</vt:lpstr>
      <vt:lpstr>Caddo Nation of Oklahoma</vt:lpstr>
      <vt:lpstr>Northern Cheyenne Tribe of Montana</vt:lpstr>
      <vt:lpstr>My Background</vt:lpstr>
      <vt:lpstr>PowerPoint Presentation</vt:lpstr>
      <vt:lpstr>My Background</vt:lpstr>
      <vt:lpstr>What is JEDI? </vt:lpstr>
      <vt:lpstr>Cultural Humility </vt:lpstr>
      <vt:lpstr>Social Identity Wheel?  </vt:lpstr>
      <vt:lpstr>Cultural Humility (HUMBLE) Model</vt:lpstr>
      <vt:lpstr>Emotional Intelligence </vt:lpstr>
      <vt:lpstr>Evidence-Based Practices and Indigenous Knowledge </vt:lpstr>
      <vt:lpstr>PowerPoint Presentation</vt:lpstr>
      <vt:lpstr>Culturally Based Self-Assessment</vt:lpstr>
      <vt:lpstr>PowerPoint Presentation</vt:lpstr>
      <vt:lpstr>Resources </vt:lpstr>
      <vt:lpstr>References </vt:lpstr>
      <vt:lpstr>Collaborating with Tribal Communities: A Webinar Series  </vt:lpstr>
      <vt:lpstr>Collaborating with Tribal Communities:  A Webinar Series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SPRC Presentation Template</dc:title>
  <dc:subject/>
  <dc:creator>Mize, Angela M (HSC)</dc:creator>
  <cp:keywords/>
  <dc:description/>
  <cp:lastModifiedBy>Laura Smoak</cp:lastModifiedBy>
  <cp:revision>194</cp:revision>
  <dcterms:created xsi:type="dcterms:W3CDTF">2022-02-23T19:35:50Z</dcterms:created>
  <dcterms:modified xsi:type="dcterms:W3CDTF">2023-02-15T14:15:00Z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0x0101000D2D697C99741243A544C7EE84785872</vt:lpwstr>
  </property>
  <property fmtid="{D5CDD505-2E9C-101B-9397-08002B2CF9AE}" pid="3" name="AuthorIds_UIVersion_10240">
    <vt:lpwstr>573</vt:lpwstr>
  </property>
  <property fmtid="{D5CDD505-2E9C-101B-9397-08002B2CF9AE}" pid="4" name="AuthorIds_UIVersion_512">
    <vt:lpwstr>566</vt:lpwstr>
  </property>
</Properties>
</file>