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763" r:id="rId5"/>
  </p:sldMasterIdLst>
  <p:notesMasterIdLst>
    <p:notesMasterId r:id="rId14"/>
  </p:notesMasterIdLst>
  <p:handoutMasterIdLst>
    <p:handoutMasterId r:id="rId15"/>
  </p:handoutMasterIdLst>
  <p:sldIdLst>
    <p:sldId id="495" r:id="rId6"/>
    <p:sldId id="363" r:id="rId7"/>
    <p:sldId id="484" r:id="rId8"/>
    <p:sldId id="497" r:id="rId9"/>
    <p:sldId id="2520" r:id="rId10"/>
    <p:sldId id="2531" r:id="rId11"/>
    <p:sldId id="2533" r:id="rId12"/>
    <p:sldId id="501"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 Trauma-Informed Approach to Working with Tribes" id="{EF9F94E1-0697-4873-88E7-F2688AE3B9AD}">
          <p14:sldIdLst>
            <p14:sldId id="495"/>
            <p14:sldId id="363"/>
            <p14:sldId id="484"/>
            <p14:sldId id="497"/>
            <p14:sldId id="2520"/>
            <p14:sldId id="2531"/>
            <p14:sldId id="2533"/>
            <p14:sldId id="501"/>
          </p14:sldIdLst>
        </p14:section>
      </p14:sectionLst>
    </p:ext>
    <p:ext uri="{EFAFB233-063F-42B5-8137-9DF3F51BA10A}">
      <p15:sldGuideLst xmlns:p15="http://schemas.microsoft.com/office/powerpoint/2012/main">
        <p15:guide id="2" pos="2880" userDrawn="1">
          <p15:clr>
            <a:srgbClr val="A4A3A4"/>
          </p15:clr>
        </p15:guide>
        <p15:guide id="3" orient="horz" pos="1620" userDrawn="1">
          <p15:clr>
            <a:srgbClr val="A4A3A4"/>
          </p15:clr>
        </p15:guide>
        <p15:guide id="4" orient="horz" pos="298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CBA726-D91A-1082-5C94-9B73E12BD361}" name="Laura Smoak" initials="LVS" userId="Laura Smoak" providerId="None"/>
  <p188:author id="{2A3D80A1-1724-67AA-6B8F-855AA56D2FE4}" name="Gass, Jesse D." initials="JG" userId="S::jgass@ou.edu::b765bead-e9ea-4e83-8172-3b5350ced7cb" providerId="AD"/>
  <p188:author id="{621E31CA-8FEF-D497-6DAC-8E1D3D3E21DA}" name="VanGundy, Sarah" initials="SV" userId="S::svangundy@ou.edu::94de18f3-0e47-490d-b2d1-73f7fb638b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ox, Marie M." initials="CMM" lastIdx="10" clrIdx="0">
    <p:extLst>
      <p:ext uri="{19B8F6BF-5375-455C-9EA6-DF929625EA0E}">
        <p15:presenceInfo xmlns:p15="http://schemas.microsoft.com/office/powerpoint/2012/main" userId="S-1-5-21-1649537357-3088869233-2398342928-1003" providerId="AD"/>
      </p:ext>
    </p:extLst>
  </p:cmAuthor>
  <p:cmAuthor id="2" name="Sobottka, Linda" initials="SL" lastIdx="6" clrIdx="1">
    <p:extLst>
      <p:ext uri="{19B8F6BF-5375-455C-9EA6-DF929625EA0E}">
        <p15:presenceInfo xmlns:p15="http://schemas.microsoft.com/office/powerpoint/2012/main" userId="S::lindasobottka@ou.edu::f050faed-aef2-466b-bff2-bbf111f5c0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37"/>
    <a:srgbClr val="D0DDED"/>
    <a:srgbClr val="CEDAEA"/>
    <a:srgbClr val="D4E0F0"/>
    <a:srgbClr val="CCDAEB"/>
    <a:srgbClr val="DDE4EE"/>
    <a:srgbClr val="E0DFDA"/>
    <a:srgbClr val="1B5364"/>
    <a:srgbClr val="D1DBE8"/>
    <a:srgbClr val="D4E1F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19" autoAdjust="0"/>
    <p:restoredTop sz="86794" autoAdjust="0"/>
  </p:normalViewPr>
  <p:slideViewPr>
    <p:cSldViewPr snapToGrid="0">
      <p:cViewPr varScale="1">
        <p:scale>
          <a:sx n="55" d="100"/>
          <a:sy n="55" d="100"/>
        </p:scale>
        <p:origin x="192" y="28"/>
      </p:cViewPr>
      <p:guideLst>
        <p:guide pos="2880"/>
        <p:guide orient="horz" pos="1620"/>
        <p:guide orient="horz" pos="2988"/>
      </p:guideLst>
    </p:cSldViewPr>
  </p:slideViewPr>
  <p:outlineViewPr>
    <p:cViewPr>
      <p:scale>
        <a:sx n="33" d="100"/>
        <a:sy n="33" d="100"/>
      </p:scale>
      <p:origin x="0" y="-9212"/>
    </p:cViewPr>
  </p:outlineViewPr>
  <p:notesTextViewPr>
    <p:cViewPr>
      <p:scale>
        <a:sx n="1" d="1"/>
        <a:sy n="1" d="1"/>
      </p:scale>
      <p:origin x="0" y="0"/>
    </p:cViewPr>
  </p:notesTextViewPr>
  <p:sorterViewPr>
    <p:cViewPr>
      <p:scale>
        <a:sx n="100" d="100"/>
        <a:sy n="100" d="100"/>
      </p:scale>
      <p:origin x="0" y="-1776"/>
    </p:cViewPr>
  </p:sorterViewPr>
  <p:notesViewPr>
    <p:cSldViewPr snapToGrid="0">
      <p:cViewPr varScale="1">
        <p:scale>
          <a:sx n="124" d="100"/>
          <a:sy n="124" d="100"/>
        </p:scale>
        <p:origin x="4160"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oak, Laura" userId="7061f923-5e0b-42a8-85cb-cce765542221" providerId="ADAL" clId="{82156C5A-A0D1-4DAA-A218-B308663FAD77}"/>
    <pc:docChg chg="modSld">
      <pc:chgData name="Smoak, Laura" userId="7061f923-5e0b-42a8-85cb-cce765542221" providerId="ADAL" clId="{82156C5A-A0D1-4DAA-A218-B308663FAD77}" dt="2023-04-25T16:26:16.728" v="1" actId="20577"/>
      <pc:docMkLst>
        <pc:docMk/>
      </pc:docMkLst>
      <pc:sldChg chg="modSp mod">
        <pc:chgData name="Smoak, Laura" userId="7061f923-5e0b-42a8-85cb-cce765542221" providerId="ADAL" clId="{82156C5A-A0D1-4DAA-A218-B308663FAD77}" dt="2023-04-25T16:26:16.728" v="1" actId="20577"/>
        <pc:sldMkLst>
          <pc:docMk/>
          <pc:sldMk cId="1898130197" sldId="495"/>
        </pc:sldMkLst>
        <pc:spChg chg="mod">
          <ac:chgData name="Smoak, Laura" userId="7061f923-5e0b-42a8-85cb-cce765542221" providerId="ADAL" clId="{82156C5A-A0D1-4DAA-A218-B308663FAD77}" dt="2023-04-25T16:26:16.728" v="1" actId="20577"/>
          <ac:spMkLst>
            <pc:docMk/>
            <pc:sldMk cId="1898130197" sldId="495"/>
            <ac:spMk id="4" creationId="{9E1986DF-8525-4502-AF4B-CE9781854E61}"/>
          </ac:spMkLst>
        </pc:spChg>
      </pc:sldChg>
    </pc:docChg>
  </pc:docChgLst>
  <pc:docChgLst>
    <pc:chgData name="Smoak, Laura" userId="7061f923-5e0b-42a8-85cb-cce765542221" providerId="ADAL" clId="{912A239D-3226-46AC-BD4B-0C8D1714EAFA}"/>
    <pc:docChg chg="modSld">
      <pc:chgData name="Smoak, Laura" userId="7061f923-5e0b-42a8-85cb-cce765542221" providerId="ADAL" clId="{912A239D-3226-46AC-BD4B-0C8D1714EAFA}" dt="2023-05-02T19:33:16.828" v="6" actId="20577"/>
      <pc:docMkLst>
        <pc:docMk/>
      </pc:docMkLst>
      <pc:sldChg chg="modSp mod">
        <pc:chgData name="Smoak, Laura" userId="7061f923-5e0b-42a8-85cb-cce765542221" providerId="ADAL" clId="{912A239D-3226-46AC-BD4B-0C8D1714EAFA}" dt="2023-05-02T19:33:16.828" v="6" actId="20577"/>
        <pc:sldMkLst>
          <pc:docMk/>
          <pc:sldMk cId="1898130197" sldId="495"/>
        </pc:sldMkLst>
        <pc:spChg chg="mod">
          <ac:chgData name="Smoak, Laura" userId="7061f923-5e0b-42a8-85cb-cce765542221" providerId="ADAL" clId="{912A239D-3226-46AC-BD4B-0C8D1714EAFA}" dt="2023-05-02T19:33:16.828" v="6" actId="20577"/>
          <ac:spMkLst>
            <pc:docMk/>
            <pc:sldMk cId="1898130197" sldId="495"/>
            <ac:spMk id="4" creationId="{9E1986DF-8525-4502-AF4B-CE9781854E6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4D9E48-5E7F-D24C-87D5-695B18367D24}" type="datetimeFigureOut">
              <a:rPr lang="en-US" smtClean="0"/>
              <a:t>5/2/2023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CB10C2-C6DD-5A4A-BF1B-B012B8BA4284}" type="slidenum">
              <a:rPr lang="en-US" smtClean="0"/>
              <a:t>‹#›</a:t>
            </a:fld>
            <a:endParaRPr lang="en-US"/>
          </a:p>
        </p:txBody>
      </p:sp>
    </p:spTree>
    <p:extLst>
      <p:ext uri="{BB962C8B-B14F-4D97-AF65-F5344CB8AC3E}">
        <p14:creationId xmlns:p14="http://schemas.microsoft.com/office/powerpoint/2010/main" val="309797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A558B-E4E9-A94A-B9C1-029E46A76ABA}" type="slidenum">
              <a:rPr lang="en-US" smtClean="0"/>
              <a:t>‹#›</a:t>
            </a:fld>
            <a:endParaRPr lang="en-US"/>
          </a:p>
        </p:txBody>
      </p:sp>
    </p:spTree>
    <p:extLst>
      <p:ext uri="{BB962C8B-B14F-4D97-AF65-F5344CB8AC3E}">
        <p14:creationId xmlns:p14="http://schemas.microsoft.com/office/powerpoint/2010/main" val="3068937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spcBef>
                <a:spcPts val="0"/>
              </a:spcBef>
              <a:spcAft>
                <a:spcPts val="0"/>
              </a:spcAft>
              <a:buNone/>
            </a:pPr>
            <a:endParaRPr lang="en-US" sz="1200" b="1" dirty="0">
              <a:solidFill>
                <a:srgbClr val="FF0000"/>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24A558B-E4E9-A94A-B9C1-029E46A76ABA}" type="slidenum">
              <a:rPr lang="en-US" smtClean="0"/>
              <a:t>1</a:t>
            </a:fld>
            <a:endParaRPr lang="en-US" dirty="0"/>
          </a:p>
        </p:txBody>
      </p:sp>
    </p:spTree>
    <p:extLst>
      <p:ext uri="{BB962C8B-B14F-4D97-AF65-F5344CB8AC3E}">
        <p14:creationId xmlns:p14="http://schemas.microsoft.com/office/powerpoint/2010/main" val="142509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2</a:t>
            </a:fld>
            <a:endParaRPr lang="en-US" dirty="0"/>
          </a:p>
        </p:txBody>
      </p:sp>
    </p:spTree>
    <p:extLst>
      <p:ext uri="{BB962C8B-B14F-4D97-AF65-F5344CB8AC3E}">
        <p14:creationId xmlns:p14="http://schemas.microsoft.com/office/powerpoint/2010/main" val="347329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4A558B-E4E9-A94A-B9C1-029E46A76AB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6741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Vickie</a:t>
            </a:r>
          </a:p>
        </p:txBody>
      </p:sp>
      <p:sp>
        <p:nvSpPr>
          <p:cNvPr id="4" name="Slide Number Placeholder 3"/>
          <p:cNvSpPr>
            <a:spLocks noGrp="1"/>
          </p:cNvSpPr>
          <p:nvPr>
            <p:ph type="sldNum" sz="quarter" idx="5"/>
          </p:nvPr>
        </p:nvSpPr>
        <p:spPr/>
        <p:txBody>
          <a:bodyPr/>
          <a:lstStyle/>
          <a:p>
            <a:fld id="{824A558B-E4E9-A94A-B9C1-029E46A76ABA}" type="slidenum">
              <a:rPr lang="en-US" smtClean="0"/>
              <a:t>6</a:t>
            </a:fld>
            <a:endParaRPr lang="en-US"/>
          </a:p>
        </p:txBody>
      </p:sp>
    </p:spTree>
    <p:extLst>
      <p:ext uri="{BB962C8B-B14F-4D97-AF65-F5344CB8AC3E}">
        <p14:creationId xmlns:p14="http://schemas.microsoft.com/office/powerpoint/2010/main" val="62559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7</a:t>
            </a:fld>
            <a:endParaRPr lang="en-US"/>
          </a:p>
        </p:txBody>
      </p:sp>
    </p:spTree>
    <p:extLst>
      <p:ext uri="{BB962C8B-B14F-4D97-AF65-F5344CB8AC3E}">
        <p14:creationId xmlns:p14="http://schemas.microsoft.com/office/powerpoint/2010/main" val="1199608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4A558B-E4E9-A94A-B9C1-029E46A76AB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37265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Full Photo">
    <p:spTree>
      <p:nvGrpSpPr>
        <p:cNvPr id="1" name=""/>
        <p:cNvGrpSpPr/>
        <p:nvPr/>
      </p:nvGrpSpPr>
      <p:grpSpPr>
        <a:xfrm>
          <a:off x="0" y="0"/>
          <a:ext cx="0" cy="0"/>
          <a:chOff x="0" y="0"/>
          <a:chExt cx="0" cy="0"/>
        </a:xfrm>
      </p:grpSpPr>
      <p:sp>
        <p:nvSpPr>
          <p:cNvPr id="4" name="Rectangle 3"/>
          <p:cNvSpPr/>
          <p:nvPr userDrawn="1"/>
        </p:nvSpPr>
        <p:spPr>
          <a:xfrm>
            <a:off x="0" y="4455764"/>
            <a:ext cx="9144000" cy="6877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4776" y="257318"/>
            <a:ext cx="3280813" cy="561013"/>
          </a:xfrm>
          <a:prstGeom prst="rect">
            <a:avLst/>
          </a:prstGeom>
        </p:spPr>
      </p:pic>
      <p:sp>
        <p:nvSpPr>
          <p:cNvPr id="7" name="Text Placeholder 5"/>
          <p:cNvSpPr txBox="1">
            <a:spLocks/>
          </p:cNvSpPr>
          <p:nvPr userDrawn="1"/>
        </p:nvSpPr>
        <p:spPr>
          <a:xfrm>
            <a:off x="818245" y="4624571"/>
            <a:ext cx="1584835"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1800" b="0">
                <a:latin typeface="Calibri Light" charset="0"/>
                <a:ea typeface="Calibri Light" charset="0"/>
                <a:cs typeface="Calibri Light" charset="0"/>
              </a:rPr>
              <a:t>@SPRCtweets</a:t>
            </a:r>
          </a:p>
        </p:txBody>
      </p:sp>
      <p:grpSp>
        <p:nvGrpSpPr>
          <p:cNvPr id="9" name="Group 8"/>
          <p:cNvGrpSpPr/>
          <p:nvPr userDrawn="1"/>
        </p:nvGrpSpPr>
        <p:grpSpPr>
          <a:xfrm>
            <a:off x="466087" y="4659704"/>
            <a:ext cx="334085" cy="334172"/>
            <a:chOff x="451788" y="4691237"/>
            <a:chExt cx="334085" cy="334172"/>
          </a:xfrm>
        </p:grpSpPr>
        <p:sp>
          <p:nvSpPr>
            <p:cNvPr id="10" name="Oval 9"/>
            <p:cNvSpPr/>
            <p:nvPr/>
          </p:nvSpPr>
          <p:spPr bwMode="auto">
            <a:xfrm>
              <a:off x="451788" y="4691237"/>
              <a:ext cx="334085" cy="334172"/>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751002">
                <a:defRPr/>
              </a:pPr>
              <a:endParaRPr lang="en-US" sz="8500">
                <a:solidFill>
                  <a:schemeClr val="accent2">
                    <a:lumMod val="50000"/>
                  </a:schemeClr>
                </a:solidFill>
                <a:latin typeface="Arial"/>
              </a:endParaRPr>
            </a:p>
          </p:txBody>
        </p:sp>
        <p:sp>
          <p:nvSpPr>
            <p:cNvPr id="11" name="Freeform 154"/>
            <p:cNvSpPr>
              <a:spLocks/>
            </p:cNvSpPr>
            <p:nvPr/>
          </p:nvSpPr>
          <p:spPr bwMode="auto">
            <a:xfrm>
              <a:off x="540049" y="4800105"/>
              <a:ext cx="165529" cy="132002"/>
            </a:xfrm>
            <a:custGeom>
              <a:avLst/>
              <a:gdLst>
                <a:gd name="T0" fmla="*/ 57 w 64"/>
                <a:gd name="T1" fmla="*/ 12 h 51"/>
                <a:gd name="T2" fmla="*/ 57 w 64"/>
                <a:gd name="T3" fmla="*/ 14 h 51"/>
                <a:gd name="T4" fmla="*/ 20 w 64"/>
                <a:gd name="T5" fmla="*/ 51 h 51"/>
                <a:gd name="T6" fmla="*/ 0 w 64"/>
                <a:gd name="T7" fmla="*/ 45 h 51"/>
                <a:gd name="T8" fmla="*/ 3 w 64"/>
                <a:gd name="T9" fmla="*/ 45 h 51"/>
                <a:gd name="T10" fmla="*/ 19 w 64"/>
                <a:gd name="T11" fmla="*/ 40 h 51"/>
                <a:gd name="T12" fmla="*/ 7 w 64"/>
                <a:gd name="T13" fmla="*/ 31 h 51"/>
                <a:gd name="T14" fmla="*/ 10 w 64"/>
                <a:gd name="T15" fmla="*/ 31 h 51"/>
                <a:gd name="T16" fmla="*/ 13 w 64"/>
                <a:gd name="T17" fmla="*/ 31 h 51"/>
                <a:gd name="T18" fmla="*/ 3 w 64"/>
                <a:gd name="T19" fmla="*/ 18 h 51"/>
                <a:gd name="T20" fmla="*/ 3 w 64"/>
                <a:gd name="T21" fmla="*/ 18 h 51"/>
                <a:gd name="T22" fmla="*/ 9 w 64"/>
                <a:gd name="T23" fmla="*/ 19 h 51"/>
                <a:gd name="T24" fmla="*/ 3 w 64"/>
                <a:gd name="T25" fmla="*/ 9 h 51"/>
                <a:gd name="T26" fmla="*/ 5 w 64"/>
                <a:gd name="T27" fmla="*/ 2 h 51"/>
                <a:gd name="T28" fmla="*/ 31 w 64"/>
                <a:gd name="T29" fmla="*/ 16 h 51"/>
                <a:gd name="T30" fmla="*/ 31 w 64"/>
                <a:gd name="T31" fmla="*/ 13 h 51"/>
                <a:gd name="T32" fmla="*/ 44 w 64"/>
                <a:gd name="T33" fmla="*/ 0 h 51"/>
                <a:gd name="T34" fmla="*/ 54 w 64"/>
                <a:gd name="T35" fmla="*/ 4 h 51"/>
                <a:gd name="T36" fmla="*/ 62 w 64"/>
                <a:gd name="T37" fmla="*/ 1 h 51"/>
                <a:gd name="T38" fmla="*/ 56 w 64"/>
                <a:gd name="T39" fmla="*/ 8 h 51"/>
                <a:gd name="T40" fmla="*/ 64 w 64"/>
                <a:gd name="T41" fmla="*/ 6 h 51"/>
                <a:gd name="T42" fmla="*/ 57 w 64"/>
                <a:gd name="T43" fmla="*/ 12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4"/>
                <a:gd name="T67" fmla="*/ 0 h 51"/>
                <a:gd name="T68" fmla="*/ 64 w 64"/>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243852" tIns="121926" rIns="243852" bIns="121926"/>
            <a:lstStyle/>
            <a:p>
              <a:endParaRPr lang="en-US" sz="1800">
                <a:latin typeface="Arial"/>
                <a:cs typeface="Arial"/>
              </a:endParaRPr>
            </a:p>
          </p:txBody>
        </p:sp>
      </p:grpSp>
      <p:pic>
        <p:nvPicPr>
          <p:cNvPr id="3" name="Picture 2" descr="Logo&#10;&#10;Description automatically generated">
            <a:extLst>
              <a:ext uri="{FF2B5EF4-FFF2-40B4-BE49-F238E27FC236}">
                <a16:creationId xmlns:a16="http://schemas.microsoft.com/office/drawing/2014/main" id="{D941FD54-48F1-431D-BDE7-8791D50E1599}"/>
              </a:ext>
            </a:extLst>
          </p:cNvPr>
          <p:cNvPicPr>
            <a:picLocks noChangeAspect="1"/>
          </p:cNvPicPr>
          <p:nvPr userDrawn="1"/>
        </p:nvPicPr>
        <p:blipFill>
          <a:blip r:embed="rId3"/>
          <a:stretch>
            <a:fillRect/>
          </a:stretch>
        </p:blipFill>
        <p:spPr>
          <a:xfrm>
            <a:off x="7470799" y="4391494"/>
            <a:ext cx="1207114" cy="862224"/>
          </a:xfrm>
          <a:prstGeom prst="rect">
            <a:avLst/>
          </a:prstGeom>
        </p:spPr>
      </p:pic>
    </p:spTree>
    <p:extLst>
      <p:ext uri="{BB962C8B-B14F-4D97-AF65-F5344CB8AC3E}">
        <p14:creationId xmlns:p14="http://schemas.microsoft.com/office/powerpoint/2010/main" val="3883077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column layout">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2" y="1902134"/>
            <a:ext cx="3752965" cy="2763533"/>
          </a:xfrm>
        </p:spPr>
        <p:txBody>
          <a:bodyPr numCol="1">
            <a:noAutofit/>
          </a:bodyPr>
          <a:lstStyle>
            <a:lvl1pPr marL="285737" indent="-285737">
              <a:buClr>
                <a:schemeClr val="accent1"/>
              </a:buClr>
              <a:buFont typeface="Arial" charset="0"/>
              <a:buChar char="•"/>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hasCustomPrompt="1"/>
          </p:nvPr>
        </p:nvSpPr>
        <p:spPr>
          <a:xfrm>
            <a:off x="374653" y="234120"/>
            <a:ext cx="6366119" cy="863114"/>
          </a:xfrm>
        </p:spPr>
        <p:txBody>
          <a:bodyPr wrap="none" anchor="t" anchorCtr="0">
            <a:noAutofit/>
          </a:bodyPr>
          <a:lstStyle>
            <a:lvl1pPr>
              <a:defRPr sz="2400" b="1" baseline="0">
                <a:solidFill>
                  <a:schemeClr val="tx1"/>
                </a:solidFill>
              </a:defRPr>
            </a:lvl1pPr>
          </a:lstStyle>
          <a:p>
            <a:r>
              <a:rPr lang="en-US"/>
              <a:t>Two column with key word or sentence</a:t>
            </a:r>
            <a:br>
              <a:rPr lang="en-US"/>
            </a:br>
            <a:r>
              <a:rPr lang="en-US"/>
              <a:t>emphasis in green</a:t>
            </a:r>
          </a:p>
        </p:txBody>
      </p:sp>
      <p:cxnSp>
        <p:nvCxnSpPr>
          <p:cNvPr id="13" name="Straight Connector 12"/>
          <p:cNvCxnSpPr/>
          <p:nvPr userDrawn="1"/>
        </p:nvCxnSpPr>
        <p:spPr>
          <a:xfrm>
            <a:off x="457204" y="1452789"/>
            <a:ext cx="3670415" cy="0"/>
          </a:xfrm>
          <a:prstGeom prst="line">
            <a:avLst/>
          </a:prstGeom>
          <a:ln w="38100">
            <a:solidFill>
              <a:schemeClr val="accent3"/>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userDrawn="1"/>
        </p:nvCxnSpPr>
        <p:spPr>
          <a:xfrm>
            <a:off x="4789969" y="1452789"/>
            <a:ext cx="3670415" cy="0"/>
          </a:xfrm>
          <a:prstGeom prst="line">
            <a:avLst/>
          </a:prstGeom>
          <a:ln w="38100">
            <a:solidFill>
              <a:schemeClr val="accent3"/>
            </a:solidFill>
          </a:ln>
        </p:spPr>
        <p:style>
          <a:lnRef idx="1">
            <a:schemeClr val="dk1"/>
          </a:lnRef>
          <a:fillRef idx="0">
            <a:schemeClr val="dk1"/>
          </a:fillRef>
          <a:effectRef idx="0">
            <a:schemeClr val="dk1"/>
          </a:effectRef>
          <a:fontRef idx="minor">
            <a:schemeClr val="tx1"/>
          </a:fontRef>
        </p:style>
      </p:cxnSp>
      <p:sp>
        <p:nvSpPr>
          <p:cNvPr id="8" name="Content Placeholder 7"/>
          <p:cNvSpPr>
            <a:spLocks noGrp="1"/>
          </p:cNvSpPr>
          <p:nvPr>
            <p:ph sz="quarter" idx="11"/>
          </p:nvPr>
        </p:nvSpPr>
        <p:spPr>
          <a:xfrm>
            <a:off x="4797425" y="1902131"/>
            <a:ext cx="3662955" cy="2693685"/>
          </a:xfrm>
        </p:spPr>
        <p:txBody>
          <a:bodyPr/>
          <a:lstStyle>
            <a:lvl1pPr marL="285737" indent="-285737">
              <a:buFont typeface="Arial" charset="0"/>
              <a:buChar cha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6"/>
          <p:cNvSpPr>
            <a:spLocks noGrp="1"/>
          </p:cNvSpPr>
          <p:nvPr>
            <p:ph type="body" sz="quarter" idx="12"/>
          </p:nvPr>
        </p:nvSpPr>
        <p:spPr>
          <a:xfrm>
            <a:off x="374649" y="1510162"/>
            <a:ext cx="3752851" cy="384407"/>
          </a:xfrm>
        </p:spPr>
        <p:txBody>
          <a:bodyPr/>
          <a:lstStyle>
            <a:lvl1pPr marL="0" indent="0">
              <a:buNone/>
              <a:defRPr sz="2000" b="1">
                <a:solidFill>
                  <a:schemeClr val="tx2"/>
                </a:solidFill>
                <a:latin typeface="Arial" charset="0"/>
                <a:ea typeface="Arial" charset="0"/>
                <a:cs typeface="Arial" charset="0"/>
              </a:defRPr>
            </a:lvl1pPr>
          </a:lstStyle>
          <a:p>
            <a:pPr lvl="0"/>
            <a:r>
              <a:rPr lang="en-US"/>
              <a:t>Edit Master text styles</a:t>
            </a:r>
          </a:p>
        </p:txBody>
      </p:sp>
      <p:sp>
        <p:nvSpPr>
          <p:cNvPr id="18" name="Text Placeholder 16"/>
          <p:cNvSpPr>
            <a:spLocks noGrp="1"/>
          </p:cNvSpPr>
          <p:nvPr>
            <p:ph type="body" sz="quarter" idx="13"/>
          </p:nvPr>
        </p:nvSpPr>
        <p:spPr>
          <a:xfrm>
            <a:off x="4797425" y="1515619"/>
            <a:ext cx="3662955" cy="384407"/>
          </a:xfrm>
        </p:spPr>
        <p:txBody>
          <a:bodyPr/>
          <a:lstStyle>
            <a:lvl1pPr marL="0" indent="0">
              <a:buNone/>
              <a:defRPr sz="2000" b="1">
                <a:solidFill>
                  <a:schemeClr val="tx2"/>
                </a:solidFill>
                <a:latin typeface="Arial" charset="0"/>
                <a:ea typeface="Arial" charset="0"/>
                <a:cs typeface="Arial" charset="0"/>
              </a:defRPr>
            </a:lvl1pPr>
          </a:lstStyle>
          <a:p>
            <a:pPr lvl="0"/>
            <a:r>
              <a:rPr lang="en-US"/>
              <a:t>Edit Master text styles</a:t>
            </a:r>
          </a:p>
        </p:txBody>
      </p:sp>
      <p:sp>
        <p:nvSpPr>
          <p:cNvPr id="9" name="Footer Placeholder 8"/>
          <p:cNvSpPr>
            <a:spLocks noGrp="1"/>
          </p:cNvSpPr>
          <p:nvPr>
            <p:ph type="ftr" sz="quarter" idx="14"/>
          </p:nvPr>
        </p:nvSpPr>
        <p:spPr>
          <a:xfrm>
            <a:off x="5568291" y="4778155"/>
            <a:ext cx="3050303" cy="217597"/>
          </a:xfrm>
        </p:spPr>
        <p:txBody>
          <a:bodyPr/>
          <a:lstStyle>
            <a:lvl1pPr algn="r">
              <a:defRPr/>
            </a:lvl1pPr>
          </a:lstStyle>
          <a:p>
            <a:r>
              <a:rPr lang="en-US"/>
              <a:t>A Trauma Informed Approach to Working with Tribes</a:t>
            </a:r>
          </a:p>
        </p:txBody>
      </p:sp>
    </p:spTree>
    <p:extLst>
      <p:ext uri="{BB962C8B-B14F-4D97-AF65-F5344CB8AC3E}">
        <p14:creationId xmlns:p14="http://schemas.microsoft.com/office/powerpoint/2010/main" val="136649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userDrawn="1"/>
        </p:nvSpPr>
        <p:spPr>
          <a:xfrm>
            <a:off x="0" y="4455764"/>
            <a:ext cx="9144000" cy="6877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Rectangle 2"/>
          <p:cNvSpPr/>
          <p:nvPr userDrawn="1"/>
        </p:nvSpPr>
        <p:spPr>
          <a:xfrm>
            <a:off x="0" y="2278800"/>
            <a:ext cx="9144000" cy="217708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4" name="Text Placeholder 5"/>
          <p:cNvSpPr txBox="1">
            <a:spLocks/>
          </p:cNvSpPr>
          <p:nvPr userDrawn="1"/>
        </p:nvSpPr>
        <p:spPr>
          <a:xfrm>
            <a:off x="818245" y="4624571"/>
            <a:ext cx="1584835"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1800" b="0" dirty="0">
                <a:latin typeface="Calibri Light" charset="0"/>
                <a:ea typeface="Calibri Light" charset="0"/>
                <a:cs typeface="Calibri Light" charset="0"/>
              </a:rPr>
              <a:t>@SPRCtweets</a:t>
            </a:r>
          </a:p>
        </p:txBody>
      </p:sp>
      <p:grpSp>
        <p:nvGrpSpPr>
          <p:cNvPr id="5" name="Group 4"/>
          <p:cNvGrpSpPr/>
          <p:nvPr userDrawn="1"/>
        </p:nvGrpSpPr>
        <p:grpSpPr>
          <a:xfrm>
            <a:off x="466087" y="4659704"/>
            <a:ext cx="334085" cy="334172"/>
            <a:chOff x="451788" y="4691237"/>
            <a:chExt cx="334085" cy="334172"/>
          </a:xfrm>
        </p:grpSpPr>
        <p:sp>
          <p:nvSpPr>
            <p:cNvPr id="6" name="Oval 5"/>
            <p:cNvSpPr/>
            <p:nvPr/>
          </p:nvSpPr>
          <p:spPr bwMode="auto">
            <a:xfrm>
              <a:off x="451788" y="4691237"/>
              <a:ext cx="334085" cy="334172"/>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751002">
                <a:defRPr/>
              </a:pPr>
              <a:endParaRPr lang="en-US" sz="8500">
                <a:solidFill>
                  <a:schemeClr val="accent2">
                    <a:lumMod val="50000"/>
                  </a:schemeClr>
                </a:solidFill>
                <a:latin typeface="Arial"/>
              </a:endParaRPr>
            </a:p>
          </p:txBody>
        </p:sp>
        <p:sp>
          <p:nvSpPr>
            <p:cNvPr id="7" name="Freeform 154"/>
            <p:cNvSpPr>
              <a:spLocks/>
            </p:cNvSpPr>
            <p:nvPr/>
          </p:nvSpPr>
          <p:spPr bwMode="auto">
            <a:xfrm>
              <a:off x="540049" y="4800105"/>
              <a:ext cx="165529" cy="132002"/>
            </a:xfrm>
            <a:custGeom>
              <a:avLst/>
              <a:gdLst>
                <a:gd name="T0" fmla="*/ 57 w 64"/>
                <a:gd name="T1" fmla="*/ 12 h 51"/>
                <a:gd name="T2" fmla="*/ 57 w 64"/>
                <a:gd name="T3" fmla="*/ 14 h 51"/>
                <a:gd name="T4" fmla="*/ 20 w 64"/>
                <a:gd name="T5" fmla="*/ 51 h 51"/>
                <a:gd name="T6" fmla="*/ 0 w 64"/>
                <a:gd name="T7" fmla="*/ 45 h 51"/>
                <a:gd name="T8" fmla="*/ 3 w 64"/>
                <a:gd name="T9" fmla="*/ 45 h 51"/>
                <a:gd name="T10" fmla="*/ 19 w 64"/>
                <a:gd name="T11" fmla="*/ 40 h 51"/>
                <a:gd name="T12" fmla="*/ 7 w 64"/>
                <a:gd name="T13" fmla="*/ 31 h 51"/>
                <a:gd name="T14" fmla="*/ 10 w 64"/>
                <a:gd name="T15" fmla="*/ 31 h 51"/>
                <a:gd name="T16" fmla="*/ 13 w 64"/>
                <a:gd name="T17" fmla="*/ 31 h 51"/>
                <a:gd name="T18" fmla="*/ 3 w 64"/>
                <a:gd name="T19" fmla="*/ 18 h 51"/>
                <a:gd name="T20" fmla="*/ 3 w 64"/>
                <a:gd name="T21" fmla="*/ 18 h 51"/>
                <a:gd name="T22" fmla="*/ 9 w 64"/>
                <a:gd name="T23" fmla="*/ 19 h 51"/>
                <a:gd name="T24" fmla="*/ 3 w 64"/>
                <a:gd name="T25" fmla="*/ 9 h 51"/>
                <a:gd name="T26" fmla="*/ 5 w 64"/>
                <a:gd name="T27" fmla="*/ 2 h 51"/>
                <a:gd name="T28" fmla="*/ 31 w 64"/>
                <a:gd name="T29" fmla="*/ 16 h 51"/>
                <a:gd name="T30" fmla="*/ 31 w 64"/>
                <a:gd name="T31" fmla="*/ 13 h 51"/>
                <a:gd name="T32" fmla="*/ 44 w 64"/>
                <a:gd name="T33" fmla="*/ 0 h 51"/>
                <a:gd name="T34" fmla="*/ 54 w 64"/>
                <a:gd name="T35" fmla="*/ 4 h 51"/>
                <a:gd name="T36" fmla="*/ 62 w 64"/>
                <a:gd name="T37" fmla="*/ 1 h 51"/>
                <a:gd name="T38" fmla="*/ 56 w 64"/>
                <a:gd name="T39" fmla="*/ 8 h 51"/>
                <a:gd name="T40" fmla="*/ 64 w 64"/>
                <a:gd name="T41" fmla="*/ 6 h 51"/>
                <a:gd name="T42" fmla="*/ 57 w 64"/>
                <a:gd name="T43" fmla="*/ 12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4"/>
                <a:gd name="T67" fmla="*/ 0 h 51"/>
                <a:gd name="T68" fmla="*/ 64 w 64"/>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243852" tIns="121926" rIns="243852" bIns="121926"/>
            <a:lstStyle/>
            <a:p>
              <a:endParaRPr lang="en-US" sz="1800">
                <a:latin typeface="Arial"/>
                <a:cs typeface="Arial"/>
              </a:endParaRPr>
            </a:p>
          </p:txBody>
        </p:sp>
      </p:grpSp>
      <p:cxnSp>
        <p:nvCxnSpPr>
          <p:cNvPr id="8" name="Straight Connector 7"/>
          <p:cNvCxnSpPr/>
          <p:nvPr userDrawn="1"/>
        </p:nvCxnSpPr>
        <p:spPr>
          <a:xfrm>
            <a:off x="466086" y="2304272"/>
            <a:ext cx="317492" cy="0"/>
          </a:xfrm>
          <a:prstGeom prst="line">
            <a:avLst/>
          </a:prstGeom>
          <a:ln w="50800">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4776" y="257318"/>
            <a:ext cx="3280813" cy="561013"/>
          </a:xfrm>
          <a:prstGeom prst="rect">
            <a:avLst/>
          </a:prstGeom>
        </p:spPr>
      </p:pic>
      <p:sp>
        <p:nvSpPr>
          <p:cNvPr id="11" name="Content Placeholder 10">
            <a:extLst>
              <a:ext uri="{FF2B5EF4-FFF2-40B4-BE49-F238E27FC236}">
                <a16:creationId xmlns:a16="http://schemas.microsoft.com/office/drawing/2014/main" id="{4888E3C1-0EA1-4C86-8E43-2D0803F56752}"/>
              </a:ext>
            </a:extLst>
          </p:cNvPr>
          <p:cNvSpPr>
            <a:spLocks noGrp="1"/>
          </p:cNvSpPr>
          <p:nvPr>
            <p:ph sz="quarter" idx="10"/>
          </p:nvPr>
        </p:nvSpPr>
        <p:spPr>
          <a:xfrm>
            <a:off x="1314450" y="2571750"/>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descr="Logo&#10;&#10;Description automatically generated">
            <a:extLst>
              <a:ext uri="{FF2B5EF4-FFF2-40B4-BE49-F238E27FC236}">
                <a16:creationId xmlns:a16="http://schemas.microsoft.com/office/drawing/2014/main" id="{502B119F-D022-8A5F-E0D6-8C255E81CADD}"/>
              </a:ext>
            </a:extLst>
          </p:cNvPr>
          <p:cNvPicPr>
            <a:picLocks noChangeAspect="1"/>
          </p:cNvPicPr>
          <p:nvPr userDrawn="1"/>
        </p:nvPicPr>
        <p:blipFill>
          <a:blip r:embed="rId3"/>
          <a:stretch>
            <a:fillRect/>
          </a:stretch>
        </p:blipFill>
        <p:spPr>
          <a:xfrm>
            <a:off x="7470799" y="4391494"/>
            <a:ext cx="1207114" cy="862224"/>
          </a:xfrm>
          <a:prstGeom prst="rect">
            <a:avLst/>
          </a:prstGeom>
        </p:spPr>
      </p:pic>
    </p:spTree>
    <p:extLst>
      <p:ext uri="{BB962C8B-B14F-4D97-AF65-F5344CB8AC3E}">
        <p14:creationId xmlns:p14="http://schemas.microsoft.com/office/powerpoint/2010/main" val="578918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2" y="1113697"/>
            <a:ext cx="8540751" cy="3551971"/>
          </a:xfrm>
        </p:spPr>
        <p:txBody>
          <a:bodyPr>
            <a:noAutofit/>
          </a:bodyPr>
          <a:lstStyle>
            <a:lvl1pPr marL="0" indent="0">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450371"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678706"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907040"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1017271"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a:xfrm>
            <a:off x="374653" y="234126"/>
            <a:ext cx="6366119" cy="585277"/>
          </a:xfrm>
        </p:spPr>
        <p:txBody>
          <a:bodyPr wrap="none" anchor="t" anchorCtr="0">
            <a:noAutofit/>
          </a:bodyPr>
          <a:lstStyle>
            <a:lvl1pPr>
              <a:defRPr sz="2400" b="1">
                <a:solidFill>
                  <a:schemeClr val="tx1"/>
                </a:solidFill>
              </a:defRPr>
            </a:lvl1pPr>
          </a:lstStyle>
          <a:p>
            <a:r>
              <a:rPr lang="en-US"/>
              <a:t>Click to edit Master title style</a:t>
            </a:r>
          </a:p>
        </p:txBody>
      </p:sp>
      <p:sp>
        <p:nvSpPr>
          <p:cNvPr id="8" name="Footer Placeholder 7"/>
          <p:cNvSpPr>
            <a:spLocks noGrp="1"/>
          </p:cNvSpPr>
          <p:nvPr>
            <p:ph type="ftr" sz="quarter" idx="11"/>
          </p:nvPr>
        </p:nvSpPr>
        <p:spPr>
          <a:xfrm>
            <a:off x="5538599" y="4778155"/>
            <a:ext cx="3086100" cy="217597"/>
          </a:xfrm>
        </p:spPr>
        <p:txBody>
          <a:bodyPr/>
          <a:lstStyle>
            <a:lvl1pPr algn="r">
              <a:defRPr/>
            </a:lvl1pPr>
          </a:lstStyle>
          <a:p>
            <a:r>
              <a:rPr lang="en-US"/>
              <a:t>A Trauma Informed Approach to Working with Tribes</a:t>
            </a:r>
          </a:p>
        </p:txBody>
      </p:sp>
    </p:spTree>
    <p:extLst>
      <p:ext uri="{BB962C8B-B14F-4D97-AF65-F5344CB8AC3E}">
        <p14:creationId xmlns:p14="http://schemas.microsoft.com/office/powerpoint/2010/main" val="877819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photo-quote option">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3" y="1360793"/>
            <a:ext cx="4661895" cy="3304875"/>
          </a:xfrm>
        </p:spPr>
        <p:txBody>
          <a:bodyPr>
            <a:noAutofit/>
          </a:bodyPr>
          <a:lstStyle>
            <a:lvl1pPr>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a:xfrm>
            <a:off x="374653" y="234126"/>
            <a:ext cx="6366119" cy="585277"/>
          </a:xfrm>
        </p:spPr>
        <p:txBody>
          <a:bodyPr wrap="none" anchor="t" anchorCtr="0">
            <a:noAutofit/>
          </a:bodyPr>
          <a:lstStyle>
            <a:lvl1pPr>
              <a:defRPr sz="2400" b="1">
                <a:solidFill>
                  <a:schemeClr val="tx1"/>
                </a:solidFill>
              </a:defRPr>
            </a:lvl1pPr>
          </a:lstStyle>
          <a:p>
            <a:r>
              <a:rPr lang="en-US"/>
              <a:t>Click to edit Master title style</a:t>
            </a:r>
            <a:endParaRPr lang="en-US" dirty="0"/>
          </a:p>
        </p:txBody>
      </p:sp>
      <p:sp>
        <p:nvSpPr>
          <p:cNvPr id="2" name="Footer Placeholder 1"/>
          <p:cNvSpPr>
            <a:spLocks noGrp="1"/>
          </p:cNvSpPr>
          <p:nvPr>
            <p:ph type="ftr" sz="quarter" idx="11"/>
          </p:nvPr>
        </p:nvSpPr>
        <p:spPr>
          <a:xfrm>
            <a:off x="5575221" y="4778155"/>
            <a:ext cx="3050303" cy="217597"/>
          </a:xfrm>
        </p:spPr>
        <p:txBody>
          <a:bodyPr/>
          <a:lstStyle>
            <a:lvl1pPr algn="r">
              <a:defRPr/>
            </a:lvl1pPr>
          </a:lstStyle>
          <a:p>
            <a:r>
              <a:rPr lang="en-US"/>
              <a:t>A Trauma Informed Approach to Working with Tribes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column layout">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2" y="1902134"/>
            <a:ext cx="3752965" cy="2763533"/>
          </a:xfrm>
        </p:spPr>
        <p:txBody>
          <a:bodyPr numCol="1">
            <a:noAutofit/>
          </a:bodyPr>
          <a:lstStyle>
            <a:lvl1pPr marL="285737" indent="-285737">
              <a:buClr>
                <a:schemeClr val="accent1"/>
              </a:buClr>
              <a:buFont typeface="Arial" charset="0"/>
              <a:buChar char="•"/>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hasCustomPrompt="1"/>
          </p:nvPr>
        </p:nvSpPr>
        <p:spPr>
          <a:xfrm>
            <a:off x="374653" y="234120"/>
            <a:ext cx="6366119" cy="863114"/>
          </a:xfrm>
        </p:spPr>
        <p:txBody>
          <a:bodyPr wrap="none" anchor="t" anchorCtr="0">
            <a:noAutofit/>
          </a:bodyPr>
          <a:lstStyle>
            <a:lvl1pPr>
              <a:defRPr sz="2400" b="1" baseline="0">
                <a:solidFill>
                  <a:schemeClr val="tx1"/>
                </a:solidFill>
              </a:defRPr>
            </a:lvl1pPr>
          </a:lstStyle>
          <a:p>
            <a:r>
              <a:rPr lang="en-US"/>
              <a:t>Two column with key word or sentence</a:t>
            </a:r>
            <a:br>
              <a:rPr lang="en-US"/>
            </a:br>
            <a:r>
              <a:rPr lang="en-US"/>
              <a:t>emphasis in green</a:t>
            </a:r>
          </a:p>
        </p:txBody>
      </p:sp>
      <p:cxnSp>
        <p:nvCxnSpPr>
          <p:cNvPr id="13" name="Straight Connector 12"/>
          <p:cNvCxnSpPr/>
          <p:nvPr userDrawn="1"/>
        </p:nvCxnSpPr>
        <p:spPr>
          <a:xfrm>
            <a:off x="457204" y="1452789"/>
            <a:ext cx="3670415" cy="0"/>
          </a:xfrm>
          <a:prstGeom prst="line">
            <a:avLst/>
          </a:prstGeom>
          <a:ln w="38100">
            <a:solidFill>
              <a:schemeClr val="accent3"/>
            </a:solidFill>
          </a:ln>
        </p:spPr>
        <p:style>
          <a:lnRef idx="1">
            <a:schemeClr val="dk1"/>
          </a:lnRef>
          <a:fillRef idx="0">
            <a:schemeClr val="dk1"/>
          </a:fillRef>
          <a:effectRef idx="0">
            <a:schemeClr val="dk1"/>
          </a:effectRef>
          <a:fontRef idx="minor">
            <a:schemeClr val="tx1"/>
          </a:fontRef>
        </p:style>
      </p:cxnSp>
      <p:cxnSp>
        <p:nvCxnSpPr>
          <p:cNvPr id="15" name="Straight Connector 14"/>
          <p:cNvCxnSpPr/>
          <p:nvPr userDrawn="1"/>
        </p:nvCxnSpPr>
        <p:spPr>
          <a:xfrm>
            <a:off x="4789969" y="1452789"/>
            <a:ext cx="3670415" cy="0"/>
          </a:xfrm>
          <a:prstGeom prst="line">
            <a:avLst/>
          </a:prstGeom>
          <a:ln w="38100">
            <a:solidFill>
              <a:schemeClr val="accent3"/>
            </a:solidFill>
          </a:ln>
        </p:spPr>
        <p:style>
          <a:lnRef idx="1">
            <a:schemeClr val="dk1"/>
          </a:lnRef>
          <a:fillRef idx="0">
            <a:schemeClr val="dk1"/>
          </a:fillRef>
          <a:effectRef idx="0">
            <a:schemeClr val="dk1"/>
          </a:effectRef>
          <a:fontRef idx="minor">
            <a:schemeClr val="tx1"/>
          </a:fontRef>
        </p:style>
      </p:cxnSp>
      <p:sp>
        <p:nvSpPr>
          <p:cNvPr id="8" name="Content Placeholder 7"/>
          <p:cNvSpPr>
            <a:spLocks noGrp="1"/>
          </p:cNvSpPr>
          <p:nvPr>
            <p:ph sz="quarter" idx="11"/>
          </p:nvPr>
        </p:nvSpPr>
        <p:spPr>
          <a:xfrm>
            <a:off x="4797425" y="1902131"/>
            <a:ext cx="3662955" cy="2693685"/>
          </a:xfrm>
        </p:spPr>
        <p:txBody>
          <a:bodyPr/>
          <a:lstStyle>
            <a:lvl1pPr marL="285737" indent="-285737">
              <a:buFont typeface="Arial" charset="0"/>
              <a:buChar cha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6"/>
          <p:cNvSpPr>
            <a:spLocks noGrp="1"/>
          </p:cNvSpPr>
          <p:nvPr>
            <p:ph type="body" sz="quarter" idx="12"/>
          </p:nvPr>
        </p:nvSpPr>
        <p:spPr>
          <a:xfrm>
            <a:off x="374649" y="1510162"/>
            <a:ext cx="3752851" cy="384407"/>
          </a:xfrm>
        </p:spPr>
        <p:txBody>
          <a:bodyPr/>
          <a:lstStyle>
            <a:lvl1pPr marL="0" indent="0">
              <a:buNone/>
              <a:defRPr sz="2000" b="1">
                <a:solidFill>
                  <a:schemeClr val="tx2"/>
                </a:solidFill>
                <a:latin typeface="Arial" charset="0"/>
                <a:ea typeface="Arial" charset="0"/>
                <a:cs typeface="Arial" charset="0"/>
              </a:defRPr>
            </a:lvl1pPr>
          </a:lstStyle>
          <a:p>
            <a:pPr lvl="0"/>
            <a:r>
              <a:rPr lang="en-US"/>
              <a:t>Click to edit Master text styles</a:t>
            </a:r>
          </a:p>
        </p:txBody>
      </p:sp>
      <p:sp>
        <p:nvSpPr>
          <p:cNvPr id="18" name="Text Placeholder 16"/>
          <p:cNvSpPr>
            <a:spLocks noGrp="1"/>
          </p:cNvSpPr>
          <p:nvPr>
            <p:ph type="body" sz="quarter" idx="13"/>
          </p:nvPr>
        </p:nvSpPr>
        <p:spPr>
          <a:xfrm>
            <a:off x="4797425" y="1515619"/>
            <a:ext cx="3662955" cy="384407"/>
          </a:xfrm>
        </p:spPr>
        <p:txBody>
          <a:bodyPr/>
          <a:lstStyle>
            <a:lvl1pPr marL="0" indent="0">
              <a:buNone/>
              <a:defRPr sz="2000" b="1">
                <a:solidFill>
                  <a:schemeClr val="tx2"/>
                </a:solidFill>
                <a:latin typeface="Arial" charset="0"/>
                <a:ea typeface="Arial" charset="0"/>
                <a:cs typeface="Arial" charset="0"/>
              </a:defRPr>
            </a:lvl1pPr>
          </a:lstStyle>
          <a:p>
            <a:pPr lvl="0"/>
            <a:r>
              <a:rPr lang="en-US"/>
              <a:t>Click to edit Master text styles</a:t>
            </a:r>
          </a:p>
        </p:txBody>
      </p:sp>
      <p:sp>
        <p:nvSpPr>
          <p:cNvPr id="9" name="Footer Placeholder 8"/>
          <p:cNvSpPr>
            <a:spLocks noGrp="1"/>
          </p:cNvSpPr>
          <p:nvPr>
            <p:ph type="ftr" sz="quarter" idx="14"/>
          </p:nvPr>
        </p:nvSpPr>
        <p:spPr>
          <a:xfrm>
            <a:off x="5568291" y="4778155"/>
            <a:ext cx="3050303" cy="217597"/>
          </a:xfrm>
        </p:spPr>
        <p:txBody>
          <a:bodyPr/>
          <a:lstStyle>
            <a:lvl1pPr algn="r">
              <a:defRPr/>
            </a:lvl1pPr>
          </a:lstStyle>
          <a:p>
            <a:r>
              <a:rPr lang="en-US"/>
              <a:t>A Trauma Informed Approach to Working with Tribes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 Full Photo">
    <p:spTree>
      <p:nvGrpSpPr>
        <p:cNvPr id="1" name=""/>
        <p:cNvGrpSpPr/>
        <p:nvPr/>
      </p:nvGrpSpPr>
      <p:grpSpPr>
        <a:xfrm>
          <a:off x="0" y="0"/>
          <a:ext cx="0" cy="0"/>
          <a:chOff x="0" y="0"/>
          <a:chExt cx="0" cy="0"/>
        </a:xfrm>
      </p:grpSpPr>
      <p:sp>
        <p:nvSpPr>
          <p:cNvPr id="4" name="Rectangle 3"/>
          <p:cNvSpPr/>
          <p:nvPr userDrawn="1"/>
        </p:nvSpPr>
        <p:spPr>
          <a:xfrm>
            <a:off x="0" y="4455764"/>
            <a:ext cx="9144000" cy="6877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4776" y="257318"/>
            <a:ext cx="3280813" cy="561013"/>
          </a:xfrm>
          <a:prstGeom prst="rect">
            <a:avLst/>
          </a:prstGeom>
        </p:spPr>
      </p:pic>
      <p:sp>
        <p:nvSpPr>
          <p:cNvPr id="7" name="Text Placeholder 5"/>
          <p:cNvSpPr txBox="1">
            <a:spLocks/>
          </p:cNvSpPr>
          <p:nvPr userDrawn="1"/>
        </p:nvSpPr>
        <p:spPr>
          <a:xfrm>
            <a:off x="818245" y="4624571"/>
            <a:ext cx="1584835"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1800" b="0">
                <a:latin typeface="Calibri Light" charset="0"/>
                <a:ea typeface="Calibri Light" charset="0"/>
                <a:cs typeface="Calibri Light" charset="0"/>
              </a:rPr>
              <a:t>@SPRCTweets</a:t>
            </a:r>
          </a:p>
        </p:txBody>
      </p:sp>
      <p:grpSp>
        <p:nvGrpSpPr>
          <p:cNvPr id="9" name="Group 8"/>
          <p:cNvGrpSpPr/>
          <p:nvPr userDrawn="1"/>
        </p:nvGrpSpPr>
        <p:grpSpPr>
          <a:xfrm>
            <a:off x="466087" y="4659704"/>
            <a:ext cx="334085" cy="334172"/>
            <a:chOff x="451788" y="4691237"/>
            <a:chExt cx="334085" cy="334172"/>
          </a:xfrm>
        </p:grpSpPr>
        <p:sp>
          <p:nvSpPr>
            <p:cNvPr id="10" name="Oval 9"/>
            <p:cNvSpPr/>
            <p:nvPr/>
          </p:nvSpPr>
          <p:spPr bwMode="auto">
            <a:xfrm>
              <a:off x="451788" y="4691237"/>
              <a:ext cx="334085" cy="334172"/>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751002">
                <a:defRPr/>
              </a:pPr>
              <a:endParaRPr lang="en-US" sz="8500">
                <a:solidFill>
                  <a:schemeClr val="accent2">
                    <a:lumMod val="50000"/>
                  </a:schemeClr>
                </a:solidFill>
                <a:latin typeface="Arial"/>
              </a:endParaRPr>
            </a:p>
          </p:txBody>
        </p:sp>
        <p:sp>
          <p:nvSpPr>
            <p:cNvPr id="11" name="Freeform 154"/>
            <p:cNvSpPr>
              <a:spLocks/>
            </p:cNvSpPr>
            <p:nvPr/>
          </p:nvSpPr>
          <p:spPr bwMode="auto">
            <a:xfrm>
              <a:off x="540049" y="4800105"/>
              <a:ext cx="165529" cy="132002"/>
            </a:xfrm>
            <a:custGeom>
              <a:avLst/>
              <a:gdLst>
                <a:gd name="T0" fmla="*/ 57 w 64"/>
                <a:gd name="T1" fmla="*/ 12 h 51"/>
                <a:gd name="T2" fmla="*/ 57 w 64"/>
                <a:gd name="T3" fmla="*/ 14 h 51"/>
                <a:gd name="T4" fmla="*/ 20 w 64"/>
                <a:gd name="T5" fmla="*/ 51 h 51"/>
                <a:gd name="T6" fmla="*/ 0 w 64"/>
                <a:gd name="T7" fmla="*/ 45 h 51"/>
                <a:gd name="T8" fmla="*/ 3 w 64"/>
                <a:gd name="T9" fmla="*/ 45 h 51"/>
                <a:gd name="T10" fmla="*/ 19 w 64"/>
                <a:gd name="T11" fmla="*/ 40 h 51"/>
                <a:gd name="T12" fmla="*/ 7 w 64"/>
                <a:gd name="T13" fmla="*/ 31 h 51"/>
                <a:gd name="T14" fmla="*/ 10 w 64"/>
                <a:gd name="T15" fmla="*/ 31 h 51"/>
                <a:gd name="T16" fmla="*/ 13 w 64"/>
                <a:gd name="T17" fmla="*/ 31 h 51"/>
                <a:gd name="T18" fmla="*/ 3 w 64"/>
                <a:gd name="T19" fmla="*/ 18 h 51"/>
                <a:gd name="T20" fmla="*/ 3 w 64"/>
                <a:gd name="T21" fmla="*/ 18 h 51"/>
                <a:gd name="T22" fmla="*/ 9 w 64"/>
                <a:gd name="T23" fmla="*/ 19 h 51"/>
                <a:gd name="T24" fmla="*/ 3 w 64"/>
                <a:gd name="T25" fmla="*/ 9 h 51"/>
                <a:gd name="T26" fmla="*/ 5 w 64"/>
                <a:gd name="T27" fmla="*/ 2 h 51"/>
                <a:gd name="T28" fmla="*/ 31 w 64"/>
                <a:gd name="T29" fmla="*/ 16 h 51"/>
                <a:gd name="T30" fmla="*/ 31 w 64"/>
                <a:gd name="T31" fmla="*/ 13 h 51"/>
                <a:gd name="T32" fmla="*/ 44 w 64"/>
                <a:gd name="T33" fmla="*/ 0 h 51"/>
                <a:gd name="T34" fmla="*/ 54 w 64"/>
                <a:gd name="T35" fmla="*/ 4 h 51"/>
                <a:gd name="T36" fmla="*/ 62 w 64"/>
                <a:gd name="T37" fmla="*/ 1 h 51"/>
                <a:gd name="T38" fmla="*/ 56 w 64"/>
                <a:gd name="T39" fmla="*/ 8 h 51"/>
                <a:gd name="T40" fmla="*/ 64 w 64"/>
                <a:gd name="T41" fmla="*/ 6 h 51"/>
                <a:gd name="T42" fmla="*/ 57 w 64"/>
                <a:gd name="T43" fmla="*/ 12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4"/>
                <a:gd name="T67" fmla="*/ 0 h 51"/>
                <a:gd name="T68" fmla="*/ 64 w 64"/>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lIns="243852" tIns="121926" rIns="243852" bIns="121926"/>
            <a:lstStyle/>
            <a:p>
              <a:endParaRPr lang="en-US" sz="1800">
                <a:latin typeface="Arial"/>
                <a:cs typeface="Arial"/>
              </a:endParaRPr>
            </a:p>
          </p:txBody>
        </p:sp>
      </p:grpSp>
      <p:pic>
        <p:nvPicPr>
          <p:cNvPr id="6" name="Picture 5" descr="Logo&#10;&#10;Description automatically generated">
            <a:extLst>
              <a:ext uri="{FF2B5EF4-FFF2-40B4-BE49-F238E27FC236}">
                <a16:creationId xmlns:a16="http://schemas.microsoft.com/office/drawing/2014/main" id="{EAB8D4CA-836A-BE60-22F5-79B18B5A6EFA}"/>
              </a:ext>
            </a:extLst>
          </p:cNvPr>
          <p:cNvPicPr>
            <a:picLocks noChangeAspect="1"/>
          </p:cNvPicPr>
          <p:nvPr userDrawn="1"/>
        </p:nvPicPr>
        <p:blipFill>
          <a:blip r:embed="rId3"/>
          <a:stretch>
            <a:fillRect/>
          </a:stretch>
        </p:blipFill>
        <p:spPr>
          <a:xfrm>
            <a:off x="7470799" y="4391494"/>
            <a:ext cx="1207114" cy="862224"/>
          </a:xfrm>
          <a:prstGeom prst="rect">
            <a:avLst/>
          </a:prstGeom>
        </p:spPr>
      </p:pic>
    </p:spTree>
    <p:extLst>
      <p:ext uri="{BB962C8B-B14F-4D97-AF65-F5344CB8AC3E}">
        <p14:creationId xmlns:p14="http://schemas.microsoft.com/office/powerpoint/2010/main" val="280887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userDrawn="1"/>
        </p:nvSpPr>
        <p:spPr>
          <a:xfrm>
            <a:off x="0" y="4455764"/>
            <a:ext cx="9144000" cy="6877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Rectangle 2"/>
          <p:cNvSpPr/>
          <p:nvPr userDrawn="1"/>
        </p:nvSpPr>
        <p:spPr>
          <a:xfrm>
            <a:off x="0" y="2278800"/>
            <a:ext cx="9144000" cy="217708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4" name="Text Placeholder 5"/>
          <p:cNvSpPr txBox="1">
            <a:spLocks/>
          </p:cNvSpPr>
          <p:nvPr userDrawn="1"/>
        </p:nvSpPr>
        <p:spPr>
          <a:xfrm>
            <a:off x="818245" y="4624571"/>
            <a:ext cx="1584835"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1800" b="0">
                <a:latin typeface="Calibri Light" charset="0"/>
                <a:ea typeface="Calibri Light" charset="0"/>
                <a:cs typeface="Calibri Light" charset="0"/>
              </a:rPr>
              <a:t>@SPRCTweets</a:t>
            </a:r>
          </a:p>
        </p:txBody>
      </p:sp>
      <p:grpSp>
        <p:nvGrpSpPr>
          <p:cNvPr id="5" name="Group 4"/>
          <p:cNvGrpSpPr/>
          <p:nvPr userDrawn="1"/>
        </p:nvGrpSpPr>
        <p:grpSpPr>
          <a:xfrm>
            <a:off x="466087" y="4659704"/>
            <a:ext cx="334085" cy="334172"/>
            <a:chOff x="451788" y="4691237"/>
            <a:chExt cx="334085" cy="334172"/>
          </a:xfrm>
        </p:grpSpPr>
        <p:sp>
          <p:nvSpPr>
            <p:cNvPr id="6" name="Oval 5"/>
            <p:cNvSpPr/>
            <p:nvPr/>
          </p:nvSpPr>
          <p:spPr bwMode="auto">
            <a:xfrm>
              <a:off x="451788" y="4691237"/>
              <a:ext cx="334085" cy="334172"/>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751002">
                <a:defRPr/>
              </a:pPr>
              <a:endParaRPr lang="en-US" sz="8500">
                <a:solidFill>
                  <a:schemeClr val="accent2">
                    <a:lumMod val="50000"/>
                  </a:schemeClr>
                </a:solidFill>
                <a:latin typeface="Arial"/>
              </a:endParaRPr>
            </a:p>
          </p:txBody>
        </p:sp>
        <p:sp>
          <p:nvSpPr>
            <p:cNvPr id="7" name="Freeform 154"/>
            <p:cNvSpPr>
              <a:spLocks/>
            </p:cNvSpPr>
            <p:nvPr/>
          </p:nvSpPr>
          <p:spPr bwMode="auto">
            <a:xfrm>
              <a:off x="540049" y="4800105"/>
              <a:ext cx="165529" cy="132002"/>
            </a:xfrm>
            <a:custGeom>
              <a:avLst/>
              <a:gdLst>
                <a:gd name="T0" fmla="*/ 57 w 64"/>
                <a:gd name="T1" fmla="*/ 12 h 51"/>
                <a:gd name="T2" fmla="*/ 57 w 64"/>
                <a:gd name="T3" fmla="*/ 14 h 51"/>
                <a:gd name="T4" fmla="*/ 20 w 64"/>
                <a:gd name="T5" fmla="*/ 51 h 51"/>
                <a:gd name="T6" fmla="*/ 0 w 64"/>
                <a:gd name="T7" fmla="*/ 45 h 51"/>
                <a:gd name="T8" fmla="*/ 3 w 64"/>
                <a:gd name="T9" fmla="*/ 45 h 51"/>
                <a:gd name="T10" fmla="*/ 19 w 64"/>
                <a:gd name="T11" fmla="*/ 40 h 51"/>
                <a:gd name="T12" fmla="*/ 7 w 64"/>
                <a:gd name="T13" fmla="*/ 31 h 51"/>
                <a:gd name="T14" fmla="*/ 10 w 64"/>
                <a:gd name="T15" fmla="*/ 31 h 51"/>
                <a:gd name="T16" fmla="*/ 13 w 64"/>
                <a:gd name="T17" fmla="*/ 31 h 51"/>
                <a:gd name="T18" fmla="*/ 3 w 64"/>
                <a:gd name="T19" fmla="*/ 18 h 51"/>
                <a:gd name="T20" fmla="*/ 3 w 64"/>
                <a:gd name="T21" fmla="*/ 18 h 51"/>
                <a:gd name="T22" fmla="*/ 9 w 64"/>
                <a:gd name="T23" fmla="*/ 19 h 51"/>
                <a:gd name="T24" fmla="*/ 3 w 64"/>
                <a:gd name="T25" fmla="*/ 9 h 51"/>
                <a:gd name="T26" fmla="*/ 5 w 64"/>
                <a:gd name="T27" fmla="*/ 2 h 51"/>
                <a:gd name="T28" fmla="*/ 31 w 64"/>
                <a:gd name="T29" fmla="*/ 16 h 51"/>
                <a:gd name="T30" fmla="*/ 31 w 64"/>
                <a:gd name="T31" fmla="*/ 13 h 51"/>
                <a:gd name="T32" fmla="*/ 44 w 64"/>
                <a:gd name="T33" fmla="*/ 0 h 51"/>
                <a:gd name="T34" fmla="*/ 54 w 64"/>
                <a:gd name="T35" fmla="*/ 4 h 51"/>
                <a:gd name="T36" fmla="*/ 62 w 64"/>
                <a:gd name="T37" fmla="*/ 1 h 51"/>
                <a:gd name="T38" fmla="*/ 56 w 64"/>
                <a:gd name="T39" fmla="*/ 8 h 51"/>
                <a:gd name="T40" fmla="*/ 64 w 64"/>
                <a:gd name="T41" fmla="*/ 6 h 51"/>
                <a:gd name="T42" fmla="*/ 57 w 64"/>
                <a:gd name="T43" fmla="*/ 12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64"/>
                <a:gd name="T67" fmla="*/ 0 h 51"/>
                <a:gd name="T68" fmla="*/ 64 w 64"/>
                <a:gd name="T69" fmla="*/ 51 h 5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lIns="243852" tIns="121926" rIns="243852" bIns="121926"/>
            <a:lstStyle/>
            <a:p>
              <a:endParaRPr lang="en-US" sz="1800">
                <a:latin typeface="Arial"/>
                <a:cs typeface="Arial"/>
              </a:endParaRPr>
            </a:p>
          </p:txBody>
        </p:sp>
      </p:grpSp>
      <p:cxnSp>
        <p:nvCxnSpPr>
          <p:cNvPr id="8" name="Straight Connector 7"/>
          <p:cNvCxnSpPr/>
          <p:nvPr userDrawn="1"/>
        </p:nvCxnSpPr>
        <p:spPr>
          <a:xfrm>
            <a:off x="466086" y="2304272"/>
            <a:ext cx="317492" cy="0"/>
          </a:xfrm>
          <a:prstGeom prst="line">
            <a:avLst/>
          </a:prstGeom>
          <a:ln w="50800">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4776" y="257318"/>
            <a:ext cx="3280813" cy="561013"/>
          </a:xfrm>
          <a:prstGeom prst="rect">
            <a:avLst/>
          </a:prstGeom>
        </p:spPr>
      </p:pic>
      <p:sp>
        <p:nvSpPr>
          <p:cNvPr id="11" name="Content Placeholder 10">
            <a:extLst>
              <a:ext uri="{FF2B5EF4-FFF2-40B4-BE49-F238E27FC236}">
                <a16:creationId xmlns:a16="http://schemas.microsoft.com/office/drawing/2014/main" id="{4888E3C1-0EA1-4C86-8E43-2D0803F56752}"/>
              </a:ext>
            </a:extLst>
          </p:cNvPr>
          <p:cNvSpPr>
            <a:spLocks noGrp="1"/>
          </p:cNvSpPr>
          <p:nvPr>
            <p:ph sz="quarter" idx="10"/>
          </p:nvPr>
        </p:nvSpPr>
        <p:spPr>
          <a:xfrm>
            <a:off x="1314450" y="257175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 name="Picture 1" descr="Logo&#10;&#10;Description automatically generated">
            <a:extLst>
              <a:ext uri="{FF2B5EF4-FFF2-40B4-BE49-F238E27FC236}">
                <a16:creationId xmlns:a16="http://schemas.microsoft.com/office/drawing/2014/main" id="{AAAC979E-1E9E-F88A-4C6C-F69A2473ADA5}"/>
              </a:ext>
            </a:extLst>
          </p:cNvPr>
          <p:cNvPicPr>
            <a:picLocks noChangeAspect="1"/>
          </p:cNvPicPr>
          <p:nvPr userDrawn="1"/>
        </p:nvPicPr>
        <p:blipFill>
          <a:blip r:embed="rId3"/>
          <a:stretch>
            <a:fillRect/>
          </a:stretch>
        </p:blipFill>
        <p:spPr>
          <a:xfrm>
            <a:off x="7470799" y="4391494"/>
            <a:ext cx="1207114" cy="862224"/>
          </a:xfrm>
          <a:prstGeom prst="rect">
            <a:avLst/>
          </a:prstGeom>
        </p:spPr>
      </p:pic>
    </p:spTree>
    <p:extLst>
      <p:ext uri="{BB962C8B-B14F-4D97-AF65-F5344CB8AC3E}">
        <p14:creationId xmlns:p14="http://schemas.microsoft.com/office/powerpoint/2010/main" val="324575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2" y="1113697"/>
            <a:ext cx="8540751" cy="3551971"/>
          </a:xfrm>
        </p:spPr>
        <p:txBody>
          <a:bodyPr>
            <a:noAutofit/>
          </a:bodyPr>
          <a:lstStyle>
            <a:lvl1pPr marL="0" indent="0">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450371"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678706"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907040"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1017271" indent="0">
              <a:buFontTx/>
              <a:buNone/>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a:xfrm>
            <a:off x="374653" y="234126"/>
            <a:ext cx="6366119" cy="585277"/>
          </a:xfrm>
        </p:spPr>
        <p:txBody>
          <a:bodyPr wrap="none" anchor="t" anchorCtr="0">
            <a:noAutofit/>
          </a:bodyPr>
          <a:lstStyle>
            <a:lvl1pPr>
              <a:defRPr sz="2400" b="1">
                <a:solidFill>
                  <a:schemeClr val="tx1"/>
                </a:solidFill>
              </a:defRPr>
            </a:lvl1pPr>
          </a:lstStyle>
          <a:p>
            <a:r>
              <a:rPr lang="en-US"/>
              <a:t>Click to edit Master title style</a:t>
            </a:r>
          </a:p>
        </p:txBody>
      </p:sp>
      <p:sp>
        <p:nvSpPr>
          <p:cNvPr id="8" name="Footer Placeholder 7"/>
          <p:cNvSpPr>
            <a:spLocks noGrp="1"/>
          </p:cNvSpPr>
          <p:nvPr>
            <p:ph type="ftr" sz="quarter" idx="11"/>
          </p:nvPr>
        </p:nvSpPr>
        <p:spPr>
          <a:xfrm>
            <a:off x="5538599" y="4778155"/>
            <a:ext cx="3086100" cy="217597"/>
          </a:xfrm>
        </p:spPr>
        <p:txBody>
          <a:bodyPr/>
          <a:lstStyle>
            <a:lvl1pPr algn="r">
              <a:defRPr/>
            </a:lvl1pPr>
          </a:lstStyle>
          <a:p>
            <a:r>
              <a:rPr lang="en-US"/>
              <a:t>A Trauma Informed Approach to Working with Tribes</a:t>
            </a:r>
          </a:p>
        </p:txBody>
      </p:sp>
    </p:spTree>
    <p:extLst>
      <p:ext uri="{BB962C8B-B14F-4D97-AF65-F5344CB8AC3E}">
        <p14:creationId xmlns:p14="http://schemas.microsoft.com/office/powerpoint/2010/main" val="3953511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with photo-quote option">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1" y="1"/>
            <a:ext cx="9144000" cy="887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latin typeface="Arial" charset="0"/>
            </a:endParaRPr>
          </a:p>
        </p:txBody>
      </p:sp>
      <p:sp>
        <p:nvSpPr>
          <p:cNvPr id="3" name="Freeform 2"/>
          <p:cNvSpPr/>
          <p:nvPr userDrawn="1"/>
        </p:nvSpPr>
        <p:spPr>
          <a:xfrm>
            <a:off x="6925461" y="71851"/>
            <a:ext cx="2218543" cy="218137"/>
          </a:xfrm>
          <a:custGeom>
            <a:avLst/>
            <a:gdLst>
              <a:gd name="connsiteX0" fmla="*/ 2371725 w 2371725"/>
              <a:gd name="connsiteY0" fmla="*/ 0 h 288925"/>
              <a:gd name="connsiteX1" fmla="*/ 2371725 w 2371725"/>
              <a:gd name="connsiteY1" fmla="*/ 288925 h 288925"/>
              <a:gd name="connsiteX2" fmla="*/ 158750 w 2371725"/>
              <a:gd name="connsiteY2" fmla="*/ 288925 h 288925"/>
              <a:gd name="connsiteX3" fmla="*/ 0 w 2371725"/>
              <a:gd name="connsiteY3" fmla="*/ 0 h 288925"/>
              <a:gd name="connsiteX4" fmla="*/ 2371725 w 2371725"/>
              <a:gd name="connsiteY4" fmla="*/ 0 h 288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1725" h="288925">
                <a:moveTo>
                  <a:pt x="2371725" y="0"/>
                </a:moveTo>
                <a:lnTo>
                  <a:pt x="2371725" y="288925"/>
                </a:lnTo>
                <a:lnTo>
                  <a:pt x="158750" y="288925"/>
                </a:lnTo>
                <a:lnTo>
                  <a:pt x="0" y="0"/>
                </a:lnTo>
                <a:lnTo>
                  <a:pt x="2371725" y="0"/>
                </a:ln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787"/>
          </a:p>
        </p:txBody>
      </p:sp>
      <p:sp>
        <p:nvSpPr>
          <p:cNvPr id="5" name="Text Placeholder 5"/>
          <p:cNvSpPr txBox="1">
            <a:spLocks/>
          </p:cNvSpPr>
          <p:nvPr userDrawn="1"/>
        </p:nvSpPr>
        <p:spPr>
          <a:xfrm>
            <a:off x="7176639" y="52952"/>
            <a:ext cx="2019828" cy="283212"/>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US" sz="695">
                <a:latin typeface="Calibri" charset="0"/>
                <a:ea typeface="Calibri" charset="0"/>
                <a:cs typeface="Calibri" charset="0"/>
              </a:rPr>
              <a:t>SPRC</a:t>
            </a:r>
            <a:r>
              <a:rPr lang="en-US" sz="695" b="0">
                <a:latin typeface="Calibri Light" charset="0"/>
                <a:ea typeface="Calibri Light" charset="0"/>
                <a:cs typeface="Calibri Light" charset="0"/>
              </a:rPr>
              <a:t>  |  Suicide Prevention Resource Center</a:t>
            </a:r>
            <a:br>
              <a:rPr lang="en-US" sz="695" b="0">
                <a:latin typeface="Calibri Light" charset="0"/>
                <a:ea typeface="Calibri Light" charset="0"/>
                <a:cs typeface="Calibri Light" charset="0"/>
              </a:rPr>
            </a:br>
            <a:endParaRPr lang="en-US" sz="695" b="0">
              <a:latin typeface="Calibri Light" charset="0"/>
              <a:ea typeface="Calibri Light" charset="0"/>
              <a:cs typeface="Calibri Light" charset="0"/>
            </a:endParaRPr>
          </a:p>
        </p:txBody>
      </p:sp>
      <p:sp>
        <p:nvSpPr>
          <p:cNvPr id="6" name="Slide Number Placeholder 5"/>
          <p:cNvSpPr>
            <a:spLocks noGrp="1"/>
          </p:cNvSpPr>
          <p:nvPr>
            <p:ph type="sldNum" sz="quarter" idx="4"/>
          </p:nvPr>
        </p:nvSpPr>
        <p:spPr>
          <a:xfrm>
            <a:off x="8452341" y="4778103"/>
            <a:ext cx="462535" cy="215444"/>
          </a:xfrm>
          <a:prstGeom prst="rect">
            <a:avLst/>
          </a:prstGeom>
        </p:spPr>
        <p:txBody>
          <a:bodyPr vert="horz" wrap="square" lIns="91440" tIns="45720" rIns="91440" bIns="45720" rtlCol="0" anchor="ctr">
            <a:spAutoFit/>
          </a:bodyPr>
          <a:lstStyle>
            <a:lvl1pPr algn="r">
              <a:defRPr sz="800" b="1" i="0">
                <a:solidFill>
                  <a:schemeClr val="tx1"/>
                </a:solidFill>
                <a:latin typeface="Arial" charset="0"/>
                <a:ea typeface="Arial" charset="0"/>
                <a:cs typeface="Arial" charset="0"/>
              </a:defRPr>
            </a:lvl1pPr>
          </a:lstStyle>
          <a:p>
            <a:fld id="{42782948-4DBE-204D-AB9E-B65E067054AE}" type="slidenum">
              <a:rPr lang="en-US" smtClean="0"/>
              <a:pPr/>
              <a:t>‹#›</a:t>
            </a:fld>
            <a:endParaRPr lang="en-US"/>
          </a:p>
        </p:txBody>
      </p:sp>
      <p:sp>
        <p:nvSpPr>
          <p:cNvPr id="11" name="Content Placeholder 10"/>
          <p:cNvSpPr>
            <a:spLocks noGrp="1"/>
          </p:cNvSpPr>
          <p:nvPr>
            <p:ph sz="quarter" idx="10"/>
          </p:nvPr>
        </p:nvSpPr>
        <p:spPr>
          <a:xfrm>
            <a:off x="374653" y="1360793"/>
            <a:ext cx="4661895" cy="3304875"/>
          </a:xfrm>
        </p:spPr>
        <p:txBody>
          <a:bodyPr>
            <a:noAutofit/>
          </a:bodyPr>
          <a:lstStyle>
            <a:lvl1pPr>
              <a:defRPr sz="14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1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14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sz="1400">
                <a:solidFill>
                  <a:schemeClr val="tx1"/>
                </a:solidFill>
                <a:latin typeface="Arial" panose="020B0604020202020204" pitchFamily="34" charset="0"/>
                <a:ea typeface="Arial" panose="020B0604020202020204" pitchFamily="34" charset="0"/>
                <a:cs typeface="Arial" panose="020B0604020202020204" pitchFamily="34" charset="0"/>
              </a:defRPr>
            </a:lvl4pPr>
            <a:lvl5pPr>
              <a:defRPr sz="1400">
                <a:solidFill>
                  <a:schemeClr val="tx1"/>
                </a:solidFill>
                <a:latin typeface="Arial" panose="020B0604020202020204" pitchFamily="34" charset="0"/>
                <a:ea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a:xfrm>
            <a:off x="374653" y="234126"/>
            <a:ext cx="6366119" cy="585277"/>
          </a:xfrm>
        </p:spPr>
        <p:txBody>
          <a:bodyPr wrap="none" anchor="t" anchorCtr="0">
            <a:noAutofit/>
          </a:bodyPr>
          <a:lstStyle>
            <a:lvl1pPr>
              <a:defRPr sz="2400" b="1">
                <a:solidFill>
                  <a:schemeClr val="tx1"/>
                </a:solidFill>
              </a:defRPr>
            </a:lvl1pPr>
          </a:lstStyle>
          <a:p>
            <a:r>
              <a:rPr lang="en-US"/>
              <a:t>Click to edit Master title style</a:t>
            </a:r>
            <a:endParaRPr lang="en-US" dirty="0"/>
          </a:p>
        </p:txBody>
      </p:sp>
      <p:sp>
        <p:nvSpPr>
          <p:cNvPr id="2" name="Footer Placeholder 1"/>
          <p:cNvSpPr>
            <a:spLocks noGrp="1"/>
          </p:cNvSpPr>
          <p:nvPr>
            <p:ph type="ftr" sz="quarter" idx="11"/>
          </p:nvPr>
        </p:nvSpPr>
        <p:spPr>
          <a:xfrm>
            <a:off x="5575221" y="4778155"/>
            <a:ext cx="3050303" cy="217597"/>
          </a:xfrm>
        </p:spPr>
        <p:txBody>
          <a:bodyPr/>
          <a:lstStyle>
            <a:lvl1pPr algn="r">
              <a:defRPr/>
            </a:lvl1pPr>
          </a:lstStyle>
          <a:p>
            <a:r>
              <a:rPr lang="en-US"/>
              <a:t>A Trauma Informed Approach to Working with Tribes</a:t>
            </a:r>
          </a:p>
        </p:txBody>
      </p:sp>
    </p:spTree>
    <p:extLst>
      <p:ext uri="{BB962C8B-B14F-4D97-AF65-F5344CB8AC3E}">
        <p14:creationId xmlns:p14="http://schemas.microsoft.com/office/powerpoint/2010/main" val="2446583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104" y="677486"/>
            <a:ext cx="7772400" cy="457990"/>
          </a:xfrm>
          <a:prstGeom prst="rect">
            <a:avLst/>
          </a:prstGeom>
        </p:spPr>
        <p:txBody>
          <a:bodyPr vert="horz" lIns="91440" tIns="45720" rIns="91440" bIns="45720" rtlCol="0" anchor="b" anchorCtr="0">
            <a:noAutofit/>
          </a:bodyPr>
          <a:lstStyle/>
          <a:p>
            <a:r>
              <a:rPr lang="en-US"/>
              <a:t>Click to edit Master title style</a:t>
            </a:r>
          </a:p>
        </p:txBody>
      </p:sp>
      <p:sp>
        <p:nvSpPr>
          <p:cNvPr id="3" name="Text Placeholder 2"/>
          <p:cNvSpPr>
            <a:spLocks noGrp="1"/>
          </p:cNvSpPr>
          <p:nvPr>
            <p:ph type="body" idx="1"/>
          </p:nvPr>
        </p:nvSpPr>
        <p:spPr>
          <a:xfrm>
            <a:off x="685800" y="1286662"/>
            <a:ext cx="7772400" cy="3174922"/>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Footer Placeholder 3"/>
          <p:cNvSpPr>
            <a:spLocks noGrp="1"/>
          </p:cNvSpPr>
          <p:nvPr>
            <p:ph type="ftr" sz="quarter" idx="3"/>
          </p:nvPr>
        </p:nvSpPr>
        <p:spPr>
          <a:xfrm>
            <a:off x="5402035" y="4782312"/>
            <a:ext cx="3086100" cy="219456"/>
          </a:xfrm>
          <a:prstGeom prst="rect">
            <a:avLst/>
          </a:prstGeom>
        </p:spPr>
        <p:txBody>
          <a:bodyPr vert="horz" lIns="91440" tIns="45720" rIns="91440" bIns="45720" rtlCol="0" anchor="ctr"/>
          <a:lstStyle>
            <a:lvl1pPr algn="r">
              <a:defRPr sz="800">
                <a:solidFill>
                  <a:schemeClr val="tx1"/>
                </a:solidFill>
                <a:latin typeface="Calibri" charset="0"/>
                <a:ea typeface="Calibri" charset="0"/>
                <a:cs typeface="Calibri" charset="0"/>
              </a:defRPr>
            </a:lvl1pPr>
          </a:lstStyle>
          <a:p>
            <a:r>
              <a:rPr lang="en-US"/>
              <a:t>A Trauma Informed Approach to Working with Tribes</a:t>
            </a:r>
          </a:p>
        </p:txBody>
      </p:sp>
      <p:sp>
        <p:nvSpPr>
          <p:cNvPr id="5" name="Footer Placeholder 3"/>
          <p:cNvSpPr txBox="1">
            <a:spLocks/>
          </p:cNvSpPr>
          <p:nvPr userDrawn="1"/>
        </p:nvSpPr>
        <p:spPr>
          <a:xfrm>
            <a:off x="381003" y="4776844"/>
            <a:ext cx="3086100" cy="219456"/>
          </a:xfrm>
          <a:prstGeom prst="rect">
            <a:avLst/>
          </a:prstGeom>
        </p:spPr>
        <p:txBody>
          <a:bodyPr vert="horz" lIns="91440" tIns="45720" rIns="91440" bIns="45720" rtlCol="0" anchor="ctr"/>
          <a:lstStyle>
            <a:defPPr>
              <a:defRPr lang="en-US"/>
            </a:defPPr>
            <a:lvl1pPr marL="0" algn="r"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800" u="sng" err="1">
                <a:solidFill>
                  <a:schemeClr val="tx2"/>
                </a:solidFill>
                <a:latin typeface="Calibri" charset="0"/>
                <a:ea typeface="Calibri" charset="0"/>
                <a:cs typeface="Calibri" charset="0"/>
              </a:rPr>
              <a:t>www.sprc.org</a:t>
            </a:r>
            <a:endParaRPr lang="en-US" sz="800">
              <a:latin typeface="Calibri" charset="0"/>
              <a:ea typeface="Calibri" charset="0"/>
              <a:cs typeface="Calibri" charset="0"/>
            </a:endParaRPr>
          </a:p>
        </p:txBody>
      </p:sp>
    </p:spTree>
    <p:extLst>
      <p:ext uri="{BB962C8B-B14F-4D97-AF65-F5344CB8AC3E}">
        <p14:creationId xmlns:p14="http://schemas.microsoft.com/office/powerpoint/2010/main" val="881333492"/>
      </p:ext>
    </p:extLst>
  </p:cSld>
  <p:clrMap bg1="lt1" tx1="dk1" bg2="lt2" tx2="dk2" accent1="accent1" accent2="accent2" accent3="accent3" accent4="accent4" accent5="accent5" accent6="accent6" hlink="hlink" folHlink="folHlink"/>
  <p:sldLayoutIdLst>
    <p:sldLayoutId id="2147483698" r:id="rId1"/>
    <p:sldLayoutId id="2147483760" r:id="rId2"/>
    <p:sldLayoutId id="2147483759" r:id="rId3"/>
    <p:sldLayoutId id="2147483761" r:id="rId4"/>
    <p:sldLayoutId id="214748376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453519" rtl="0" eaLnBrk="1" latinLnBrk="0" hangingPunct="1">
        <a:spcBef>
          <a:spcPct val="0"/>
        </a:spcBef>
        <a:buNone/>
        <a:defRPr sz="2400" b="1" i="0" kern="1200">
          <a:solidFill>
            <a:schemeClr val="tx1"/>
          </a:solidFill>
          <a:latin typeface="Arial" charset="0"/>
          <a:ea typeface="+mj-ea"/>
          <a:cs typeface="Arial" charset="0"/>
        </a:defRPr>
      </a:lvl1pPr>
    </p:titleStyle>
    <p:bodyStyle>
      <a:lvl1pPr marL="228336" indent="-228336" algn="l" defTabSz="453519" rtl="0" eaLnBrk="1" latinLnBrk="0" hangingPunct="1">
        <a:spcBef>
          <a:spcPts val="0"/>
        </a:spcBef>
        <a:spcAft>
          <a:spcPts val="795"/>
        </a:spcAft>
        <a:buClr>
          <a:schemeClr val="accent1"/>
        </a:buClr>
        <a:buFont typeface="Arial" panose="020B0604020202020204" pitchFamily="34" charset="0"/>
        <a:buChar char="•"/>
        <a:defRPr sz="1400" b="0"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78706" indent="-228336" algn="l" defTabSz="453519" rtl="0" eaLnBrk="1" latinLnBrk="0" hangingPunct="1">
        <a:spcBef>
          <a:spcPts val="0"/>
        </a:spcBef>
        <a:spcAft>
          <a:spcPts val="795"/>
        </a:spcAft>
        <a:buFont typeface="Arial"/>
        <a:buChar char="–"/>
        <a:defRPr sz="1400" b="0" i="0" kern="1200">
          <a:solidFill>
            <a:schemeClr val="tx1"/>
          </a:solidFill>
          <a:latin typeface="Arial" panose="020B0604020202020204" pitchFamily="34" charset="0"/>
          <a:ea typeface="+mn-ea"/>
          <a:cs typeface="Arial" panose="020B0604020202020204" pitchFamily="34" charset="0"/>
        </a:defRPr>
      </a:lvl2pPr>
      <a:lvl3pPr marL="907040" indent="-228336" algn="l" defTabSz="453519" rtl="0" eaLnBrk="1" latinLnBrk="0" hangingPunct="1">
        <a:spcBef>
          <a:spcPct val="20000"/>
        </a:spcBef>
        <a:buFont typeface="Arial"/>
        <a:buChar char="•"/>
        <a:defRPr sz="1787" b="0" i="0" kern="1200">
          <a:solidFill>
            <a:srgbClr val="6C6463"/>
          </a:solidFill>
          <a:latin typeface="Gill Sans MT"/>
          <a:ea typeface="+mn-ea"/>
          <a:cs typeface="Gill Sans MT"/>
        </a:defRPr>
      </a:lvl3pPr>
      <a:lvl4pPr marL="1136950" indent="-229910" algn="l" defTabSz="453519" rtl="0" eaLnBrk="1" latinLnBrk="0" hangingPunct="1">
        <a:spcBef>
          <a:spcPct val="20000"/>
        </a:spcBef>
        <a:buFont typeface="Arial"/>
        <a:buChar char="–"/>
        <a:defRPr sz="1587" b="0" i="0" kern="1200">
          <a:solidFill>
            <a:srgbClr val="6C6463"/>
          </a:solidFill>
          <a:latin typeface="Gill Sans MT"/>
          <a:ea typeface="+mn-ea"/>
          <a:cs typeface="Gill Sans MT"/>
        </a:defRPr>
      </a:lvl4pPr>
      <a:lvl5pPr marL="1245605" indent="-228336" algn="l" defTabSz="453519" rtl="0" eaLnBrk="1" latinLnBrk="0" hangingPunct="1">
        <a:spcBef>
          <a:spcPct val="20000"/>
        </a:spcBef>
        <a:buFont typeface="Arial"/>
        <a:buChar char="»"/>
        <a:defRPr sz="1389" b="0" i="0" kern="1200">
          <a:solidFill>
            <a:srgbClr val="6C6463"/>
          </a:solidFill>
          <a:latin typeface="Gill Sans MT"/>
          <a:ea typeface="+mn-ea"/>
          <a:cs typeface="Gill Sans MT"/>
        </a:defRPr>
      </a:lvl5pPr>
      <a:lvl6pPr marL="2494358" indent="-226760" algn="l" defTabSz="453519" rtl="0" eaLnBrk="1" latinLnBrk="0" hangingPunct="1">
        <a:spcBef>
          <a:spcPct val="20000"/>
        </a:spcBef>
        <a:buFont typeface="Arial"/>
        <a:buChar char="•"/>
        <a:defRPr sz="1984" kern="1200">
          <a:solidFill>
            <a:schemeClr val="tx1"/>
          </a:solidFill>
          <a:latin typeface="+mn-lt"/>
          <a:ea typeface="+mn-ea"/>
          <a:cs typeface="+mn-cs"/>
        </a:defRPr>
      </a:lvl6pPr>
      <a:lvl7pPr marL="2947880" indent="-226760" algn="l" defTabSz="453519" rtl="0" eaLnBrk="1" latinLnBrk="0" hangingPunct="1">
        <a:spcBef>
          <a:spcPct val="20000"/>
        </a:spcBef>
        <a:buFont typeface="Arial"/>
        <a:buChar char="•"/>
        <a:defRPr sz="1984" kern="1200">
          <a:solidFill>
            <a:schemeClr val="tx1"/>
          </a:solidFill>
          <a:latin typeface="+mn-lt"/>
          <a:ea typeface="+mn-ea"/>
          <a:cs typeface="+mn-cs"/>
        </a:defRPr>
      </a:lvl7pPr>
      <a:lvl8pPr marL="3401398" indent="-226760" algn="l" defTabSz="453519" rtl="0" eaLnBrk="1" latinLnBrk="0" hangingPunct="1">
        <a:spcBef>
          <a:spcPct val="20000"/>
        </a:spcBef>
        <a:buFont typeface="Arial"/>
        <a:buChar char="•"/>
        <a:defRPr sz="1984" kern="1200">
          <a:solidFill>
            <a:schemeClr val="tx1"/>
          </a:solidFill>
          <a:latin typeface="+mn-lt"/>
          <a:ea typeface="+mn-ea"/>
          <a:cs typeface="+mn-cs"/>
        </a:defRPr>
      </a:lvl8pPr>
      <a:lvl9pPr marL="3854918" indent="-226760" algn="l" defTabSz="453519" rtl="0" eaLnBrk="1" latinLnBrk="0" hangingPunct="1">
        <a:spcBef>
          <a:spcPct val="20000"/>
        </a:spcBef>
        <a:buFont typeface="Arial"/>
        <a:buChar char="•"/>
        <a:defRPr sz="1984" kern="1200">
          <a:solidFill>
            <a:schemeClr val="tx1"/>
          </a:solidFill>
          <a:latin typeface="+mn-lt"/>
          <a:ea typeface="+mn-ea"/>
          <a:cs typeface="+mn-cs"/>
        </a:defRPr>
      </a:lvl9pPr>
    </p:bodyStyle>
    <p:otherStyle>
      <a:defPPr>
        <a:defRPr lang="en-US"/>
      </a:defPPr>
      <a:lvl1pPr marL="0" algn="l" defTabSz="453519" rtl="0" eaLnBrk="1" latinLnBrk="0" hangingPunct="1">
        <a:defRPr sz="1787" kern="1200">
          <a:solidFill>
            <a:schemeClr val="tx1"/>
          </a:solidFill>
          <a:latin typeface="+mn-lt"/>
          <a:ea typeface="+mn-ea"/>
          <a:cs typeface="+mn-cs"/>
        </a:defRPr>
      </a:lvl1pPr>
      <a:lvl2pPr marL="453519" algn="l" defTabSz="453519" rtl="0" eaLnBrk="1" latinLnBrk="0" hangingPunct="1">
        <a:defRPr sz="1787" kern="1200">
          <a:solidFill>
            <a:schemeClr val="tx1"/>
          </a:solidFill>
          <a:latin typeface="+mn-lt"/>
          <a:ea typeface="+mn-ea"/>
          <a:cs typeface="+mn-cs"/>
        </a:defRPr>
      </a:lvl2pPr>
      <a:lvl3pPr marL="907040" algn="l" defTabSz="453519" rtl="0" eaLnBrk="1" latinLnBrk="0" hangingPunct="1">
        <a:defRPr sz="1787" kern="1200">
          <a:solidFill>
            <a:schemeClr val="tx1"/>
          </a:solidFill>
          <a:latin typeface="+mn-lt"/>
          <a:ea typeface="+mn-ea"/>
          <a:cs typeface="+mn-cs"/>
        </a:defRPr>
      </a:lvl3pPr>
      <a:lvl4pPr marL="1360559" algn="l" defTabSz="453519" rtl="0" eaLnBrk="1" latinLnBrk="0" hangingPunct="1">
        <a:defRPr sz="1787" kern="1200">
          <a:solidFill>
            <a:schemeClr val="tx1"/>
          </a:solidFill>
          <a:latin typeface="+mn-lt"/>
          <a:ea typeface="+mn-ea"/>
          <a:cs typeface="+mn-cs"/>
        </a:defRPr>
      </a:lvl4pPr>
      <a:lvl5pPr marL="1814080" algn="l" defTabSz="453519" rtl="0" eaLnBrk="1" latinLnBrk="0" hangingPunct="1">
        <a:defRPr sz="1787" kern="1200">
          <a:solidFill>
            <a:schemeClr val="tx1"/>
          </a:solidFill>
          <a:latin typeface="+mn-lt"/>
          <a:ea typeface="+mn-ea"/>
          <a:cs typeface="+mn-cs"/>
        </a:defRPr>
      </a:lvl5pPr>
      <a:lvl6pPr marL="2267598" algn="l" defTabSz="453519" rtl="0" eaLnBrk="1" latinLnBrk="0" hangingPunct="1">
        <a:defRPr sz="1787" kern="1200">
          <a:solidFill>
            <a:schemeClr val="tx1"/>
          </a:solidFill>
          <a:latin typeface="+mn-lt"/>
          <a:ea typeface="+mn-ea"/>
          <a:cs typeface="+mn-cs"/>
        </a:defRPr>
      </a:lvl6pPr>
      <a:lvl7pPr marL="2721119" algn="l" defTabSz="453519" rtl="0" eaLnBrk="1" latinLnBrk="0" hangingPunct="1">
        <a:defRPr sz="1787" kern="1200">
          <a:solidFill>
            <a:schemeClr val="tx1"/>
          </a:solidFill>
          <a:latin typeface="+mn-lt"/>
          <a:ea typeface="+mn-ea"/>
          <a:cs typeface="+mn-cs"/>
        </a:defRPr>
      </a:lvl7pPr>
      <a:lvl8pPr marL="3174639" algn="l" defTabSz="453519" rtl="0" eaLnBrk="1" latinLnBrk="0" hangingPunct="1">
        <a:defRPr sz="1787" kern="1200">
          <a:solidFill>
            <a:schemeClr val="tx1"/>
          </a:solidFill>
          <a:latin typeface="+mn-lt"/>
          <a:ea typeface="+mn-ea"/>
          <a:cs typeface="+mn-cs"/>
        </a:defRPr>
      </a:lvl8pPr>
      <a:lvl9pPr marL="3628157" algn="l" defTabSz="453519" rtl="0" eaLnBrk="1" latinLnBrk="0" hangingPunct="1">
        <a:defRPr sz="178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pos="288" userDrawn="1">
          <p15:clr>
            <a:srgbClr val="F26B43"/>
          </p15:clr>
        </p15:guide>
        <p15:guide id="4" orient="horz" pos="906" userDrawn="1">
          <p15:clr>
            <a:srgbClr val="F26B43"/>
          </p15:clr>
        </p15:guide>
        <p15:guide id="5" orient="horz" pos="252" userDrawn="1">
          <p15:clr>
            <a:srgbClr val="F26B43"/>
          </p15:clr>
        </p15:guide>
        <p15:guide id="6" orient="horz" pos="310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104" y="677486"/>
            <a:ext cx="7772400" cy="457990"/>
          </a:xfrm>
          <a:prstGeom prst="rect">
            <a:avLst/>
          </a:prstGeom>
        </p:spPr>
        <p:txBody>
          <a:bodyPr vert="horz" lIns="91440" tIns="45720" rIns="91440" bIns="45720" rtlCol="0" anchor="b" anchorCtr="0">
            <a:noAutofit/>
          </a:bodyPr>
          <a:lstStyle/>
          <a:p>
            <a:r>
              <a:rPr lang="en-US"/>
              <a:t>Click to edit Master title style</a:t>
            </a:r>
          </a:p>
        </p:txBody>
      </p:sp>
      <p:sp>
        <p:nvSpPr>
          <p:cNvPr id="3" name="Text Placeholder 2"/>
          <p:cNvSpPr>
            <a:spLocks noGrp="1"/>
          </p:cNvSpPr>
          <p:nvPr>
            <p:ph type="body" idx="1"/>
          </p:nvPr>
        </p:nvSpPr>
        <p:spPr>
          <a:xfrm>
            <a:off x="685800" y="1286662"/>
            <a:ext cx="7772400" cy="3174922"/>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p:txBody>
      </p:sp>
      <p:sp>
        <p:nvSpPr>
          <p:cNvPr id="4" name="Footer Placeholder 3"/>
          <p:cNvSpPr>
            <a:spLocks noGrp="1"/>
          </p:cNvSpPr>
          <p:nvPr>
            <p:ph type="ftr" sz="quarter" idx="3"/>
          </p:nvPr>
        </p:nvSpPr>
        <p:spPr>
          <a:xfrm>
            <a:off x="5402035" y="4782312"/>
            <a:ext cx="3086100" cy="219456"/>
          </a:xfrm>
          <a:prstGeom prst="rect">
            <a:avLst/>
          </a:prstGeom>
        </p:spPr>
        <p:txBody>
          <a:bodyPr vert="horz" lIns="91440" tIns="45720" rIns="91440" bIns="45720" rtlCol="0" anchor="ctr"/>
          <a:lstStyle>
            <a:lvl1pPr algn="r">
              <a:defRPr sz="800">
                <a:solidFill>
                  <a:schemeClr val="tx1"/>
                </a:solidFill>
                <a:latin typeface="Calibri" charset="0"/>
                <a:ea typeface="Calibri" charset="0"/>
                <a:cs typeface="Calibri" charset="0"/>
              </a:defRPr>
            </a:lvl1pPr>
          </a:lstStyle>
          <a:p>
            <a:r>
              <a:rPr lang="en-US"/>
              <a:t>A Trauma Informed Approach to Working with Tribes</a:t>
            </a:r>
          </a:p>
        </p:txBody>
      </p:sp>
      <p:sp>
        <p:nvSpPr>
          <p:cNvPr id="5" name="Footer Placeholder 3"/>
          <p:cNvSpPr txBox="1">
            <a:spLocks/>
          </p:cNvSpPr>
          <p:nvPr userDrawn="1"/>
        </p:nvSpPr>
        <p:spPr>
          <a:xfrm>
            <a:off x="381003" y="4776844"/>
            <a:ext cx="3086100" cy="219456"/>
          </a:xfrm>
          <a:prstGeom prst="rect">
            <a:avLst/>
          </a:prstGeom>
        </p:spPr>
        <p:txBody>
          <a:bodyPr vert="horz" lIns="91440" tIns="45720" rIns="91440" bIns="45720" rtlCol="0" anchor="ctr"/>
          <a:lstStyle>
            <a:defPPr>
              <a:defRPr lang="en-US"/>
            </a:defPPr>
            <a:lvl1pPr marL="0" algn="r" defTabSz="457200" rtl="0" eaLnBrk="1" latinLnBrk="0" hangingPunct="1">
              <a:defRPr sz="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800" u="sng" err="1">
                <a:solidFill>
                  <a:schemeClr val="tx2"/>
                </a:solidFill>
                <a:latin typeface="Calibri" charset="0"/>
                <a:ea typeface="Calibri" charset="0"/>
                <a:cs typeface="Calibri" charset="0"/>
              </a:rPr>
              <a:t>www.sprc.org</a:t>
            </a:r>
            <a:endParaRPr lang="en-US" sz="800">
              <a:latin typeface="Calibri" charset="0"/>
              <a:ea typeface="Calibri" charset="0"/>
              <a:cs typeface="Calibri" charset="0"/>
            </a:endParaRPr>
          </a:p>
        </p:txBody>
      </p:sp>
    </p:spTree>
    <p:extLst>
      <p:ext uri="{BB962C8B-B14F-4D97-AF65-F5344CB8AC3E}">
        <p14:creationId xmlns:p14="http://schemas.microsoft.com/office/powerpoint/2010/main" val="208987838"/>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453519" rtl="0" eaLnBrk="1" latinLnBrk="0" hangingPunct="1">
        <a:spcBef>
          <a:spcPct val="0"/>
        </a:spcBef>
        <a:buNone/>
        <a:defRPr sz="2400" b="1" i="0" kern="1200">
          <a:solidFill>
            <a:schemeClr val="tx1"/>
          </a:solidFill>
          <a:latin typeface="Arial" charset="0"/>
          <a:ea typeface="+mj-ea"/>
          <a:cs typeface="Arial" charset="0"/>
        </a:defRPr>
      </a:lvl1pPr>
    </p:titleStyle>
    <p:bodyStyle>
      <a:lvl1pPr marL="228336" indent="-228336" algn="l" defTabSz="453519" rtl="0" eaLnBrk="1" latinLnBrk="0" hangingPunct="1">
        <a:spcBef>
          <a:spcPts val="0"/>
        </a:spcBef>
        <a:spcAft>
          <a:spcPts val="795"/>
        </a:spcAft>
        <a:buClr>
          <a:schemeClr val="accent1"/>
        </a:buClr>
        <a:buFont typeface="Arial" panose="020B0604020202020204" pitchFamily="34" charset="0"/>
        <a:buChar char="•"/>
        <a:defRPr sz="1400" b="0"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78706" indent="-228336" algn="l" defTabSz="453519" rtl="0" eaLnBrk="1" latinLnBrk="0" hangingPunct="1">
        <a:spcBef>
          <a:spcPts val="0"/>
        </a:spcBef>
        <a:spcAft>
          <a:spcPts val="795"/>
        </a:spcAft>
        <a:buFont typeface="Arial"/>
        <a:buChar char="–"/>
        <a:defRPr sz="1400" b="0" i="0" kern="1200">
          <a:solidFill>
            <a:schemeClr val="tx1"/>
          </a:solidFill>
          <a:latin typeface="Arial" panose="020B0604020202020204" pitchFamily="34" charset="0"/>
          <a:ea typeface="+mn-ea"/>
          <a:cs typeface="Arial" panose="020B0604020202020204" pitchFamily="34" charset="0"/>
        </a:defRPr>
      </a:lvl2pPr>
      <a:lvl3pPr marL="907040" indent="-228336" algn="l" defTabSz="453519" rtl="0" eaLnBrk="1" latinLnBrk="0" hangingPunct="1">
        <a:spcBef>
          <a:spcPct val="20000"/>
        </a:spcBef>
        <a:buFont typeface="Arial"/>
        <a:buChar char="•"/>
        <a:defRPr sz="1787" b="0" i="0" kern="1200">
          <a:solidFill>
            <a:srgbClr val="6C6463"/>
          </a:solidFill>
          <a:latin typeface="Gill Sans MT"/>
          <a:ea typeface="+mn-ea"/>
          <a:cs typeface="Gill Sans MT"/>
        </a:defRPr>
      </a:lvl3pPr>
      <a:lvl4pPr marL="1136950" indent="-229910" algn="l" defTabSz="453519" rtl="0" eaLnBrk="1" latinLnBrk="0" hangingPunct="1">
        <a:spcBef>
          <a:spcPct val="20000"/>
        </a:spcBef>
        <a:buFont typeface="Arial"/>
        <a:buChar char="–"/>
        <a:defRPr sz="1587" b="0" i="0" kern="1200">
          <a:solidFill>
            <a:srgbClr val="6C6463"/>
          </a:solidFill>
          <a:latin typeface="Gill Sans MT"/>
          <a:ea typeface="+mn-ea"/>
          <a:cs typeface="Gill Sans MT"/>
        </a:defRPr>
      </a:lvl4pPr>
      <a:lvl5pPr marL="1245605" indent="-228336" algn="l" defTabSz="453519" rtl="0" eaLnBrk="1" latinLnBrk="0" hangingPunct="1">
        <a:spcBef>
          <a:spcPct val="20000"/>
        </a:spcBef>
        <a:buFont typeface="Arial"/>
        <a:buChar char="»"/>
        <a:defRPr sz="1389" b="0" i="0" kern="1200">
          <a:solidFill>
            <a:srgbClr val="6C6463"/>
          </a:solidFill>
          <a:latin typeface="Gill Sans MT"/>
          <a:ea typeface="+mn-ea"/>
          <a:cs typeface="Gill Sans MT"/>
        </a:defRPr>
      </a:lvl5pPr>
      <a:lvl6pPr marL="2494358" indent="-226760" algn="l" defTabSz="453519" rtl="0" eaLnBrk="1" latinLnBrk="0" hangingPunct="1">
        <a:spcBef>
          <a:spcPct val="20000"/>
        </a:spcBef>
        <a:buFont typeface="Arial"/>
        <a:buChar char="•"/>
        <a:defRPr sz="1984" kern="1200">
          <a:solidFill>
            <a:schemeClr val="tx1"/>
          </a:solidFill>
          <a:latin typeface="+mn-lt"/>
          <a:ea typeface="+mn-ea"/>
          <a:cs typeface="+mn-cs"/>
        </a:defRPr>
      </a:lvl6pPr>
      <a:lvl7pPr marL="2947880" indent="-226760" algn="l" defTabSz="453519" rtl="0" eaLnBrk="1" latinLnBrk="0" hangingPunct="1">
        <a:spcBef>
          <a:spcPct val="20000"/>
        </a:spcBef>
        <a:buFont typeface="Arial"/>
        <a:buChar char="•"/>
        <a:defRPr sz="1984" kern="1200">
          <a:solidFill>
            <a:schemeClr val="tx1"/>
          </a:solidFill>
          <a:latin typeface="+mn-lt"/>
          <a:ea typeface="+mn-ea"/>
          <a:cs typeface="+mn-cs"/>
        </a:defRPr>
      </a:lvl7pPr>
      <a:lvl8pPr marL="3401398" indent="-226760" algn="l" defTabSz="453519" rtl="0" eaLnBrk="1" latinLnBrk="0" hangingPunct="1">
        <a:spcBef>
          <a:spcPct val="20000"/>
        </a:spcBef>
        <a:buFont typeface="Arial"/>
        <a:buChar char="•"/>
        <a:defRPr sz="1984" kern="1200">
          <a:solidFill>
            <a:schemeClr val="tx1"/>
          </a:solidFill>
          <a:latin typeface="+mn-lt"/>
          <a:ea typeface="+mn-ea"/>
          <a:cs typeface="+mn-cs"/>
        </a:defRPr>
      </a:lvl8pPr>
      <a:lvl9pPr marL="3854918" indent="-226760" algn="l" defTabSz="453519" rtl="0" eaLnBrk="1" latinLnBrk="0" hangingPunct="1">
        <a:spcBef>
          <a:spcPct val="20000"/>
        </a:spcBef>
        <a:buFont typeface="Arial"/>
        <a:buChar char="•"/>
        <a:defRPr sz="1984" kern="1200">
          <a:solidFill>
            <a:schemeClr val="tx1"/>
          </a:solidFill>
          <a:latin typeface="+mn-lt"/>
          <a:ea typeface="+mn-ea"/>
          <a:cs typeface="+mn-cs"/>
        </a:defRPr>
      </a:lvl9pPr>
    </p:bodyStyle>
    <p:otherStyle>
      <a:defPPr>
        <a:defRPr lang="en-US"/>
      </a:defPPr>
      <a:lvl1pPr marL="0" algn="l" defTabSz="453519" rtl="0" eaLnBrk="1" latinLnBrk="0" hangingPunct="1">
        <a:defRPr sz="1787" kern="1200">
          <a:solidFill>
            <a:schemeClr val="tx1"/>
          </a:solidFill>
          <a:latin typeface="+mn-lt"/>
          <a:ea typeface="+mn-ea"/>
          <a:cs typeface="+mn-cs"/>
        </a:defRPr>
      </a:lvl1pPr>
      <a:lvl2pPr marL="453519" algn="l" defTabSz="453519" rtl="0" eaLnBrk="1" latinLnBrk="0" hangingPunct="1">
        <a:defRPr sz="1787" kern="1200">
          <a:solidFill>
            <a:schemeClr val="tx1"/>
          </a:solidFill>
          <a:latin typeface="+mn-lt"/>
          <a:ea typeface="+mn-ea"/>
          <a:cs typeface="+mn-cs"/>
        </a:defRPr>
      </a:lvl2pPr>
      <a:lvl3pPr marL="907040" algn="l" defTabSz="453519" rtl="0" eaLnBrk="1" latinLnBrk="0" hangingPunct="1">
        <a:defRPr sz="1787" kern="1200">
          <a:solidFill>
            <a:schemeClr val="tx1"/>
          </a:solidFill>
          <a:latin typeface="+mn-lt"/>
          <a:ea typeface="+mn-ea"/>
          <a:cs typeface="+mn-cs"/>
        </a:defRPr>
      </a:lvl3pPr>
      <a:lvl4pPr marL="1360559" algn="l" defTabSz="453519" rtl="0" eaLnBrk="1" latinLnBrk="0" hangingPunct="1">
        <a:defRPr sz="1787" kern="1200">
          <a:solidFill>
            <a:schemeClr val="tx1"/>
          </a:solidFill>
          <a:latin typeface="+mn-lt"/>
          <a:ea typeface="+mn-ea"/>
          <a:cs typeface="+mn-cs"/>
        </a:defRPr>
      </a:lvl4pPr>
      <a:lvl5pPr marL="1814080" algn="l" defTabSz="453519" rtl="0" eaLnBrk="1" latinLnBrk="0" hangingPunct="1">
        <a:defRPr sz="1787" kern="1200">
          <a:solidFill>
            <a:schemeClr val="tx1"/>
          </a:solidFill>
          <a:latin typeface="+mn-lt"/>
          <a:ea typeface="+mn-ea"/>
          <a:cs typeface="+mn-cs"/>
        </a:defRPr>
      </a:lvl5pPr>
      <a:lvl6pPr marL="2267598" algn="l" defTabSz="453519" rtl="0" eaLnBrk="1" latinLnBrk="0" hangingPunct="1">
        <a:defRPr sz="1787" kern="1200">
          <a:solidFill>
            <a:schemeClr val="tx1"/>
          </a:solidFill>
          <a:latin typeface="+mn-lt"/>
          <a:ea typeface="+mn-ea"/>
          <a:cs typeface="+mn-cs"/>
        </a:defRPr>
      </a:lvl6pPr>
      <a:lvl7pPr marL="2721119" algn="l" defTabSz="453519" rtl="0" eaLnBrk="1" latinLnBrk="0" hangingPunct="1">
        <a:defRPr sz="1787" kern="1200">
          <a:solidFill>
            <a:schemeClr val="tx1"/>
          </a:solidFill>
          <a:latin typeface="+mn-lt"/>
          <a:ea typeface="+mn-ea"/>
          <a:cs typeface="+mn-cs"/>
        </a:defRPr>
      </a:lvl7pPr>
      <a:lvl8pPr marL="3174639" algn="l" defTabSz="453519" rtl="0" eaLnBrk="1" latinLnBrk="0" hangingPunct="1">
        <a:defRPr sz="1787" kern="1200">
          <a:solidFill>
            <a:schemeClr val="tx1"/>
          </a:solidFill>
          <a:latin typeface="+mn-lt"/>
          <a:ea typeface="+mn-ea"/>
          <a:cs typeface="+mn-cs"/>
        </a:defRPr>
      </a:lvl8pPr>
      <a:lvl9pPr marL="3628157" algn="l" defTabSz="453519" rtl="0" eaLnBrk="1" latinLnBrk="0" hangingPunct="1">
        <a:defRPr sz="178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288">
          <p15:clr>
            <a:srgbClr val="F26B43"/>
          </p15:clr>
        </p15:guide>
        <p15:guide id="4" orient="horz" pos="906">
          <p15:clr>
            <a:srgbClr val="F26B43"/>
          </p15:clr>
        </p15:guide>
        <p15:guide id="5" orient="horz" pos="252">
          <p15:clr>
            <a:srgbClr val="F26B43"/>
          </p15:clr>
        </p15:guide>
        <p15:guide id="6" orient="horz" pos="310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gpsr.phd@rtribalroots.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mailto:dr.warrior@morningstar-counseling.com" TargetMode="External"/><Relationship Id="rId4" Type="http://schemas.openxmlformats.org/officeDocument/2006/relationships/hyperlink" Target="mailto:pamela.endofhorn@ih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5">
            <a:extLst>
              <a:ext uri="{FF2B5EF4-FFF2-40B4-BE49-F238E27FC236}">
                <a16:creationId xmlns:a16="http://schemas.microsoft.com/office/drawing/2014/main" id="{BEF1748D-41CF-49F9-8B51-76D267030561}"/>
              </a:ext>
            </a:extLst>
          </p:cNvPr>
          <p:cNvSpPr txBox="1">
            <a:spLocks/>
          </p:cNvSpPr>
          <p:nvPr/>
        </p:nvSpPr>
        <p:spPr>
          <a:xfrm>
            <a:off x="371103" y="983206"/>
            <a:ext cx="7953388" cy="1230904"/>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dirty="0">
                <a:solidFill>
                  <a:schemeClr val="tx1"/>
                </a:solidFill>
                <a:latin typeface="Arial" panose="020B0604020202020204" pitchFamily="34" charset="0"/>
                <a:cs typeface="Arial" panose="020B0604020202020204" pitchFamily="34" charset="0"/>
              </a:rPr>
              <a:t>Collaborating with Tribal Communities: A Webinar Series </a:t>
            </a:r>
            <a:endParaRPr kumimoji="0" lang="en-US" sz="2200" i="0" u="none" strike="noStrike" kern="1200" cap="none" spc="0" normalizeH="0" baseline="0" noProof="0" dirty="0">
              <a:ln>
                <a:noFill/>
              </a:ln>
              <a:solidFill>
                <a:schemeClr val="tx1"/>
              </a:solidFill>
              <a:effectLst/>
              <a:uLnTx/>
              <a:uFillTx/>
              <a:latin typeface="Arial" panose="020B0604020202020204" pitchFamily="34" charset="0"/>
              <a:ea typeface="Arial" charset="0"/>
              <a:cs typeface="Arial" panose="020B0604020202020204" pitchFamily="34" charset="0"/>
            </a:endParaRPr>
          </a:p>
          <a:p>
            <a:pPr>
              <a:spcAft>
                <a:spcPts val="0"/>
              </a:spcAft>
            </a:pPr>
            <a:r>
              <a:rPr lang="en-US" sz="2200" dirty="0">
                <a:solidFill>
                  <a:schemeClr val="tx1"/>
                </a:solidFill>
                <a:latin typeface="Arial" panose="020B0604020202020204" pitchFamily="34" charset="0"/>
                <a:ea typeface="Arial" charset="0"/>
                <a:cs typeface="Arial" panose="020B0604020202020204" pitchFamily="34" charset="0"/>
              </a:rPr>
              <a:t>Webinar 4: Tribal and Indian Health Service Health Care Systems</a:t>
            </a:r>
            <a:endParaRPr lang="en-US" sz="2200" dirty="0">
              <a:solidFill>
                <a:schemeClr val="tx1"/>
              </a:solidFill>
              <a:latin typeface="Arial" panose="020B0604020202020204" pitchFamily="34" charset="0"/>
              <a:cs typeface="Arial" panose="020B0604020202020204" pitchFamily="34" charset="0"/>
            </a:endParaRPr>
          </a:p>
        </p:txBody>
      </p:sp>
      <p:sp>
        <p:nvSpPr>
          <p:cNvPr id="3" name="Content Placeholder 8">
            <a:extLst>
              <a:ext uri="{FF2B5EF4-FFF2-40B4-BE49-F238E27FC236}">
                <a16:creationId xmlns:a16="http://schemas.microsoft.com/office/drawing/2014/main" id="{09A1785C-670F-4DE9-8427-88BD3D914208}"/>
              </a:ext>
            </a:extLst>
          </p:cNvPr>
          <p:cNvSpPr txBox="1">
            <a:spLocks/>
          </p:cNvSpPr>
          <p:nvPr/>
        </p:nvSpPr>
        <p:spPr>
          <a:xfrm>
            <a:off x="463467" y="2453773"/>
            <a:ext cx="4629949" cy="366544"/>
          </a:xfrm>
          <a:prstGeom prst="rect">
            <a:avLst/>
          </a:prstGeom>
        </p:spPr>
        <p:txBody>
          <a:bodyPr vert="horz" lIns="0" tIns="0" rIns="0" bIns="0" rtlCol="0">
            <a:noAutofit/>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0" i="1" kern="1200">
                <a:solidFill>
                  <a:schemeClr val="accent1"/>
                </a:solidFill>
                <a:latin typeface="Corbel" panose="020B0503020204020204" pitchFamily="34" charset="0"/>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500" i="1" kern="1200">
                <a:solidFill>
                  <a:schemeClr val="tx2"/>
                </a:solidFill>
                <a:latin typeface="Corbel" panose="020B0503020204020204" pitchFamily="34" charset="0"/>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kern="1200">
                <a:solidFill>
                  <a:schemeClr val="accent4"/>
                </a:solidFill>
                <a:latin typeface="Microsoft New Tai Lue" panose="020B0502040204020203" pitchFamily="34" charset="0"/>
                <a:ea typeface="+mn-ea"/>
                <a:cs typeface="Microsoft New Tai Lue" panose="020B0502040204020203" pitchFamily="34" charset="0"/>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4pPr>
            <a:lvl5pPr marL="171450" indent="-171450" algn="l" defTabSz="914400" rtl="0" eaLnBrk="1" latinLnBrk="0" hangingPunct="1">
              <a:lnSpc>
                <a:spcPct val="95000"/>
              </a:lnSpc>
              <a:spcBef>
                <a:spcPts val="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5pPr>
            <a:lvl6pPr marL="344488" indent="-173038" algn="l" defTabSz="914400" rtl="0" eaLnBrk="1" latinLnBrk="0" hangingPunct="1">
              <a:lnSpc>
                <a:spcPct val="85000"/>
              </a:lnSpc>
              <a:spcBef>
                <a:spcPct val="20000"/>
              </a:spcBef>
              <a:spcAft>
                <a:spcPts val="600"/>
              </a:spcAft>
              <a:buFont typeface="Arial" panose="020B0604020202020204" pitchFamily="34" charset="0"/>
              <a:buChar char="•"/>
              <a:defRPr sz="1100" kern="1200" baseline="0">
                <a:solidFill>
                  <a:schemeClr val="tx2"/>
                </a:solidFill>
                <a:latin typeface="+mn-lt"/>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i="1" kern="1200" baseline="0">
                <a:solidFill>
                  <a:schemeClr val="bg2"/>
                </a:solidFill>
                <a:latin typeface="Corbel" panose="020B0503020204020204" pitchFamily="34" charset="0"/>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9pPr>
          </a:lstStyle>
          <a:p>
            <a:pPr>
              <a:lnSpc>
                <a:spcPct val="100000"/>
              </a:lnSpc>
              <a:spcBef>
                <a:spcPts val="0"/>
              </a:spcBef>
              <a:spcAft>
                <a:spcPts val="0"/>
              </a:spcAft>
            </a:pPr>
            <a:r>
              <a:rPr lang="en-US" sz="1200" i="0" dirty="0">
                <a:solidFill>
                  <a:schemeClr val="tx1"/>
                </a:solidFill>
                <a:latin typeface="Arial" panose="020B0604020202020204" pitchFamily="34" charset="0"/>
                <a:cs typeface="Arial" panose="020B0604020202020204" pitchFamily="34" charset="0"/>
              </a:rPr>
              <a:t>May 23, 2023</a:t>
            </a:r>
          </a:p>
        </p:txBody>
      </p:sp>
      <p:sp>
        <p:nvSpPr>
          <p:cNvPr id="4" name="TextBox 3">
            <a:extLst>
              <a:ext uri="{FF2B5EF4-FFF2-40B4-BE49-F238E27FC236}">
                <a16:creationId xmlns:a16="http://schemas.microsoft.com/office/drawing/2014/main" id="{9E1986DF-8525-4502-AF4B-CE9781854E61}"/>
              </a:ext>
            </a:extLst>
          </p:cNvPr>
          <p:cNvSpPr txBox="1"/>
          <p:nvPr/>
        </p:nvSpPr>
        <p:spPr>
          <a:xfrm>
            <a:off x="371103" y="3059980"/>
            <a:ext cx="6634815" cy="923330"/>
          </a:xfrm>
          <a:prstGeom prst="rect">
            <a:avLst/>
          </a:prstGeom>
          <a:noFill/>
        </p:spPr>
        <p:txBody>
          <a:bodyPr wrap="square" rtlCol="0">
            <a:spAutoFit/>
          </a:bodyPr>
          <a:lstStyle/>
          <a:p>
            <a:r>
              <a:rPr lang="en-US" dirty="0"/>
              <a:t>Pamela End of Horn, DSW, LICSW, Oglala Lakota</a:t>
            </a:r>
          </a:p>
          <a:p>
            <a:r>
              <a:rPr lang="en-US" dirty="0"/>
              <a:t>Glenna P. Stumblingbear-Riddle, PhD, Kiowa (Khoiye-hayn-ee) Anitra Warrior</a:t>
            </a:r>
            <a:r>
              <a:rPr lang="en-US"/>
              <a:t>, PhD, </a:t>
            </a:r>
            <a:r>
              <a:rPr lang="en-US" dirty="0"/>
              <a:t>Ponca Tribe</a:t>
            </a:r>
          </a:p>
        </p:txBody>
      </p:sp>
    </p:spTree>
    <p:extLst>
      <p:ext uri="{BB962C8B-B14F-4D97-AF65-F5344CB8AC3E}">
        <p14:creationId xmlns:p14="http://schemas.microsoft.com/office/powerpoint/2010/main" val="1898130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972" y="1563557"/>
            <a:ext cx="1488621" cy="762591"/>
          </a:xfrm>
          <a:prstGeom prst="rect">
            <a:avLst/>
          </a:prstGeom>
        </p:spPr>
      </p:pic>
      <p:cxnSp>
        <p:nvCxnSpPr>
          <p:cNvPr id="3" name="Straight Connector 2"/>
          <p:cNvCxnSpPr/>
          <p:nvPr/>
        </p:nvCxnSpPr>
        <p:spPr>
          <a:xfrm>
            <a:off x="3090115" y="1442672"/>
            <a:ext cx="0" cy="1923327"/>
          </a:xfrm>
          <a:prstGeom prst="line">
            <a:avLst/>
          </a:prstGeom>
          <a:ln w="3810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5" name="Content Placeholder 4"/>
          <p:cNvSpPr>
            <a:spLocks noGrp="1"/>
          </p:cNvSpPr>
          <p:nvPr>
            <p:ph sz="quarter" idx="10"/>
          </p:nvPr>
        </p:nvSpPr>
        <p:spPr>
          <a:xfrm>
            <a:off x="3557712" y="1498298"/>
            <a:ext cx="4670500" cy="2004859"/>
          </a:xfrm>
        </p:spPr>
        <p:txBody>
          <a:bodyPr vert="horz" lIns="91440" tIns="45720" rIns="91440" bIns="45720" rtlCol="0" anchor="t">
            <a:noAutofit/>
          </a:bodyPr>
          <a:lstStyle/>
          <a:p>
            <a:pPr>
              <a:defRPr/>
            </a:pPr>
            <a:r>
              <a:rPr lang="en-US" sz="1200" dirty="0">
                <a:latin typeface="Arial" panose="020B0604020202020204" pitchFamily="34" charset="0"/>
                <a:cs typeface="Arial" panose="020B0604020202020204" pitchFamily="34" charset="0"/>
              </a:rPr>
              <a:t>The Suicide Prevention Resource Center at the University of Oklahoma Health Sciences Center is supported by a grant from the U.S. Department of Health and Human Services (HHS), Substance Abuse and Mental Health Services Administration (SAMHSA), Center for Mental Health Services (CMHS), under Grant No. 1H79SM083028-01.  </a:t>
            </a:r>
          </a:p>
          <a:p>
            <a:pPr>
              <a:defRPr/>
            </a:pPr>
            <a:r>
              <a:rPr lang="en-US" sz="1200" dirty="0">
                <a:latin typeface="Arial" panose="020B0604020202020204" pitchFamily="34" charset="0"/>
                <a:cs typeface="Arial" panose="020B0604020202020204" pitchFamily="34" charset="0"/>
              </a:rPr>
              <a:t>The views, opinions, and content expressed in this product do not necessarily reflect the views, opinions, or policies of CMHS, SAMHSA, or HHS.</a:t>
            </a:r>
          </a:p>
          <a:p>
            <a:pPr>
              <a:spcBef>
                <a:spcPts val="992"/>
              </a:spcBef>
              <a:spcAft>
                <a:spcPts val="0"/>
              </a:spcAft>
              <a:defRPr/>
            </a:pPr>
            <a:endParaRPr lang="en-US" dirty="0"/>
          </a:p>
        </p:txBody>
      </p:sp>
      <p:sp>
        <p:nvSpPr>
          <p:cNvPr id="4" name="Title 3"/>
          <p:cNvSpPr>
            <a:spLocks noGrp="1"/>
          </p:cNvSpPr>
          <p:nvPr>
            <p:ph type="title"/>
          </p:nvPr>
        </p:nvSpPr>
        <p:spPr/>
        <p:txBody>
          <a:bodyPr/>
          <a:lstStyle/>
          <a:p>
            <a:r>
              <a:rPr lang="en-US" dirty="0"/>
              <a:t>Funding and Disclaimer</a:t>
            </a:r>
          </a:p>
        </p:txBody>
      </p:sp>
      <p:sp>
        <p:nvSpPr>
          <p:cNvPr id="7" name="Slide Number Placeholder 6"/>
          <p:cNvSpPr>
            <a:spLocks noGrp="1"/>
          </p:cNvSpPr>
          <p:nvPr>
            <p:ph type="sldNum" sz="quarter" idx="4"/>
          </p:nvPr>
        </p:nvSpPr>
        <p:spPr/>
        <p:txBody>
          <a:bodyPr/>
          <a:lstStyle/>
          <a:p>
            <a:fld id="{42782948-4DBE-204D-AB9E-B65E067054AE}" type="slidenum">
              <a:rPr lang="en-US" smtClean="0"/>
              <a:pPr/>
              <a:t>2</a:t>
            </a:fld>
            <a:endParaRPr lang="en-US" dirty="0"/>
          </a:p>
        </p:txBody>
      </p:sp>
      <p:sp>
        <p:nvSpPr>
          <p:cNvPr id="9" name="Footer Placeholder 8"/>
          <p:cNvSpPr>
            <a:spLocks noGrp="1"/>
          </p:cNvSpPr>
          <p:nvPr>
            <p:ph type="ftr" sz="quarter" idx="11"/>
          </p:nvPr>
        </p:nvSpPr>
        <p:spPr>
          <a:xfrm>
            <a:off x="5597508" y="4775950"/>
            <a:ext cx="3086100" cy="217597"/>
          </a:xfrm>
        </p:spPr>
        <p:txBody>
          <a:bodyPr/>
          <a:lstStyle/>
          <a:p>
            <a:r>
              <a:rPr lang="en-US" dirty="0">
                <a:latin typeface="Arial" panose="020B0604020202020204" pitchFamily="34" charset="0"/>
                <a:ea typeface="Arial" charset="0"/>
                <a:cs typeface="Arial" panose="020B0604020202020204" pitchFamily="34" charset="0"/>
              </a:rPr>
              <a:t>Tribal and Indian Health Service Health Care Systems</a:t>
            </a:r>
            <a:endParaRPr lang="en-US" dirty="0">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E822197D-8B0F-9EC5-A647-DA460DF5D2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788" y="2384817"/>
            <a:ext cx="1566021" cy="1118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623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6A97F5-F9DC-4B9E-8BB4-D1853E4360B1}"/>
              </a:ext>
            </a:extLst>
          </p:cNvPr>
          <p:cNvSpPr>
            <a:spLocks noGrp="1"/>
          </p:cNvSpPr>
          <p:nvPr>
            <p:ph type="sldNum" sz="quarter" idx="4"/>
          </p:nvPr>
        </p:nvSpPr>
        <p:spPr/>
        <p:txBody>
          <a:bodyPr/>
          <a:lstStyle/>
          <a:p>
            <a:fld id="{42782948-4DBE-204D-AB9E-B65E067054AE}" type="slidenum">
              <a:rPr lang="en-US" smtClean="0"/>
              <a:pPr/>
              <a:t>3</a:t>
            </a:fld>
            <a:endParaRPr lang="en-US" dirty="0"/>
          </a:p>
        </p:txBody>
      </p:sp>
      <p:sp>
        <p:nvSpPr>
          <p:cNvPr id="3" name="Content Placeholder 2">
            <a:extLst>
              <a:ext uri="{FF2B5EF4-FFF2-40B4-BE49-F238E27FC236}">
                <a16:creationId xmlns:a16="http://schemas.microsoft.com/office/drawing/2014/main" id="{ACAC57CF-B921-4109-B459-2E662C05F858}"/>
              </a:ext>
            </a:extLst>
          </p:cNvPr>
          <p:cNvSpPr>
            <a:spLocks noGrp="1"/>
          </p:cNvSpPr>
          <p:nvPr>
            <p:ph sz="quarter" idx="10"/>
          </p:nvPr>
        </p:nvSpPr>
        <p:spPr/>
        <p:txBody>
          <a:bodyPr/>
          <a:lstStyle/>
          <a:p>
            <a:pPr marL="0" marR="0">
              <a:lnSpc>
                <a:spcPct val="107000"/>
              </a:lnSpc>
              <a:spcBef>
                <a:spcPts val="0"/>
              </a:spcBef>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The Suicide Prevention Resource Center (SPRC) is the only federally funded resource center devoted to advancing the implementation of the </a:t>
            </a:r>
            <a:r>
              <a:rPr lang="en-US" sz="1600" i="1" dirty="0">
                <a:effectLst/>
                <a:latin typeface="Arial" panose="020B0604020202020204" pitchFamily="34" charset="0"/>
                <a:ea typeface="Calibri" panose="020F0502020204030204" pitchFamily="34" charset="0"/>
                <a:cs typeface="Arial" panose="020B0604020202020204" pitchFamily="34" charset="0"/>
              </a:rPr>
              <a:t>National Strategy for Suicide Prevention</a:t>
            </a:r>
            <a:r>
              <a:rPr lang="en-US" sz="1600" dirty="0">
                <a:effectLst/>
                <a:latin typeface="Arial" panose="020B0604020202020204" pitchFamily="34" charset="0"/>
                <a:ea typeface="Calibri" panose="020F0502020204030204" pitchFamily="34" charset="0"/>
                <a:cs typeface="Arial" panose="020B0604020202020204" pitchFamily="34" charset="0"/>
              </a:rPr>
              <a:t>. SPRC is supported through a grant from the U.S. Department of Health and Human Services' Substance Abuse and Mental Health Services Administration (SAMHSA).</a:t>
            </a:r>
          </a:p>
          <a:p>
            <a:pPr marL="0" marR="0">
              <a:lnSpc>
                <a:spcPct val="107000"/>
              </a:lnSpc>
              <a:spcBef>
                <a:spcPts val="0"/>
              </a:spcBef>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SPRC builds capacity and infrastructure for effective suicide prevention through consultation, training, and resources for state, tribal, health/behavioral health, and community systems; professionals and professional education programs; and national public and private partners.</a:t>
            </a:r>
          </a:p>
          <a:p>
            <a:endParaRPr lang="en-US" dirty="0"/>
          </a:p>
        </p:txBody>
      </p:sp>
      <p:sp>
        <p:nvSpPr>
          <p:cNvPr id="4" name="Title 3">
            <a:extLst>
              <a:ext uri="{FF2B5EF4-FFF2-40B4-BE49-F238E27FC236}">
                <a16:creationId xmlns:a16="http://schemas.microsoft.com/office/drawing/2014/main" id="{D4C789EF-4FAE-4BA5-A658-88516862E052}"/>
              </a:ext>
            </a:extLst>
          </p:cNvPr>
          <p:cNvSpPr>
            <a:spLocks noGrp="1"/>
          </p:cNvSpPr>
          <p:nvPr>
            <p:ph type="title"/>
          </p:nvPr>
        </p:nvSpPr>
        <p:spPr/>
        <p:txBody>
          <a:bodyPr/>
          <a:lstStyle/>
          <a:p>
            <a:r>
              <a:rPr lang="en-US" dirty="0"/>
              <a:t>About SPRC</a:t>
            </a:r>
          </a:p>
        </p:txBody>
      </p:sp>
      <p:sp>
        <p:nvSpPr>
          <p:cNvPr id="5" name="Footer Placeholder 4">
            <a:extLst>
              <a:ext uri="{FF2B5EF4-FFF2-40B4-BE49-F238E27FC236}">
                <a16:creationId xmlns:a16="http://schemas.microsoft.com/office/drawing/2014/main" id="{FA707F74-2616-425D-8CC0-5B14B516A2CE}"/>
              </a:ext>
            </a:extLst>
          </p:cNvPr>
          <p:cNvSpPr>
            <a:spLocks noGrp="1"/>
          </p:cNvSpPr>
          <p:nvPr>
            <p:ph type="ftr" sz="quarter" idx="11"/>
          </p:nvPr>
        </p:nvSpPr>
        <p:spPr>
          <a:xfrm>
            <a:off x="5597508" y="4778103"/>
            <a:ext cx="3086100" cy="217597"/>
          </a:xfrm>
        </p:spPr>
        <p:txBody>
          <a:bodyPr/>
          <a:lstStyle/>
          <a:p>
            <a:r>
              <a:rPr lang="en-US" dirty="0">
                <a:latin typeface="Arial" panose="020B0604020202020204" pitchFamily="34" charset="0"/>
                <a:ea typeface="Arial" charset="0"/>
                <a:cs typeface="Arial" panose="020B0604020202020204" pitchFamily="34" charset="0"/>
              </a:rPr>
              <a:t>Tribal and Indian Health Service Health Care Systems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062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16A97F5-F9DC-4B9E-8BB4-D1853E4360B1}"/>
              </a:ext>
            </a:extLst>
          </p:cNvPr>
          <p:cNvSpPr>
            <a:spLocks noGrp="1"/>
          </p:cNvSpPr>
          <p:nvPr>
            <p:ph type="sldNum" sz="quarter" idx="4"/>
          </p:nvPr>
        </p:nvSpPr>
        <p:spPr/>
        <p:txBody>
          <a:bodyPr/>
          <a:lstStyle/>
          <a:p>
            <a:fld id="{42782948-4DBE-204D-AB9E-B65E067054AE}" type="slidenum">
              <a:rPr lang="en-US" smtClean="0"/>
              <a:pPr/>
              <a:t>4</a:t>
            </a:fld>
            <a:endParaRPr lang="en-US" dirty="0"/>
          </a:p>
        </p:txBody>
      </p:sp>
      <p:sp>
        <p:nvSpPr>
          <p:cNvPr id="3" name="Content Placeholder 2">
            <a:extLst>
              <a:ext uri="{FF2B5EF4-FFF2-40B4-BE49-F238E27FC236}">
                <a16:creationId xmlns:a16="http://schemas.microsoft.com/office/drawing/2014/main" id="{ACAC57CF-B921-4109-B459-2E662C05F858}"/>
              </a:ext>
            </a:extLst>
          </p:cNvPr>
          <p:cNvSpPr>
            <a:spLocks noGrp="1"/>
          </p:cNvSpPr>
          <p:nvPr>
            <p:ph sz="quarter" idx="10"/>
          </p:nvPr>
        </p:nvSpPr>
        <p:spPr/>
        <p:txBody>
          <a:bodyPr/>
          <a:lstStyle/>
          <a:p>
            <a:pPr marL="0" marR="0">
              <a:lnSpc>
                <a:spcPct val="107000"/>
              </a:lnSpc>
              <a:spcBef>
                <a:spcPts val="0"/>
              </a:spcBef>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We acknowledge that the land that now makes up the United States of America was the traditional home, hunting ground, trade exchange point, and migration route of more than 574 American Indian and Alaska Native federally recognized tribes and many more tribal nations that are not federally recognized or no longer exist. </a:t>
            </a:r>
          </a:p>
          <a:p>
            <a:pPr marL="0" marR="0">
              <a:lnSpc>
                <a:spcPct val="107000"/>
              </a:lnSpc>
              <a:spcBef>
                <a:spcPts val="0"/>
              </a:spcBef>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We recognize the cruel legacy of slavery and colonialism in our nation and acknowledge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the people whose labor was exploited for generations to help establish the economy of the United States. </a:t>
            </a:r>
          </a:p>
          <a:p>
            <a:pPr marL="0" marR="0">
              <a:lnSpc>
                <a:spcPct val="107000"/>
              </a:lnSpc>
              <a:spcBef>
                <a:spcPts val="0"/>
              </a:spcBef>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We honor indigenous, enslaved, and immigrant peoples’ resilience, labor, and stewardship </a:t>
            </a:r>
            <a:br>
              <a:rPr lang="en-US" sz="1600" dirty="0">
                <a:effectLst/>
                <a:latin typeface="Arial" panose="020B0604020202020204" pitchFamily="34" charset="0"/>
                <a:ea typeface="Calibri" panose="020F0502020204030204" pitchFamily="34"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of the land and commit to creating a future founded on respect, justice, and inclusion for all people as we work to heal the deepest generational wounds.</a:t>
            </a:r>
          </a:p>
          <a:p>
            <a:endParaRPr lang="en-US" dirty="0"/>
          </a:p>
        </p:txBody>
      </p:sp>
      <p:sp>
        <p:nvSpPr>
          <p:cNvPr id="4" name="Title 3">
            <a:extLst>
              <a:ext uri="{FF2B5EF4-FFF2-40B4-BE49-F238E27FC236}">
                <a16:creationId xmlns:a16="http://schemas.microsoft.com/office/drawing/2014/main" id="{D4C789EF-4FAE-4BA5-A658-88516862E052}"/>
              </a:ext>
            </a:extLst>
          </p:cNvPr>
          <p:cNvSpPr>
            <a:spLocks noGrp="1"/>
          </p:cNvSpPr>
          <p:nvPr>
            <p:ph type="title"/>
          </p:nvPr>
        </p:nvSpPr>
        <p:spPr/>
        <p:txBody>
          <a:bodyPr/>
          <a:lstStyle/>
          <a:p>
            <a:r>
              <a:rPr lang="en-US" dirty="0"/>
              <a:t>Land Acknowledgement</a:t>
            </a:r>
          </a:p>
        </p:txBody>
      </p:sp>
      <p:sp>
        <p:nvSpPr>
          <p:cNvPr id="5" name="Footer Placeholder 4">
            <a:extLst>
              <a:ext uri="{FF2B5EF4-FFF2-40B4-BE49-F238E27FC236}">
                <a16:creationId xmlns:a16="http://schemas.microsoft.com/office/drawing/2014/main" id="{FA707F74-2616-425D-8CC0-5B14B516A2CE}"/>
              </a:ext>
            </a:extLst>
          </p:cNvPr>
          <p:cNvSpPr>
            <a:spLocks noGrp="1"/>
          </p:cNvSpPr>
          <p:nvPr>
            <p:ph type="ftr" sz="quarter" idx="11"/>
          </p:nvPr>
        </p:nvSpPr>
        <p:spPr>
          <a:xfrm>
            <a:off x="5597508" y="4778103"/>
            <a:ext cx="3086100" cy="217597"/>
          </a:xfrm>
        </p:spPr>
        <p:txBody>
          <a:bodyPr/>
          <a:lstStyle/>
          <a:p>
            <a:r>
              <a:rPr lang="en-US" dirty="0">
                <a:latin typeface="Arial" panose="020B0604020202020204" pitchFamily="34" charset="0"/>
                <a:ea typeface="Arial" charset="0"/>
                <a:cs typeface="Arial" panose="020B0604020202020204" pitchFamily="34" charset="0"/>
              </a:rPr>
              <a:t>Tribal and Indian Health Service Health Care Systems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2478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5493"/>
        </a:solidFill>
        <a:effectLst/>
      </p:bgPr>
    </p:bg>
    <p:spTree>
      <p:nvGrpSpPr>
        <p:cNvPr id="1" name=""/>
        <p:cNvGrpSpPr/>
        <p:nvPr/>
      </p:nvGrpSpPr>
      <p:grpSpPr>
        <a:xfrm>
          <a:off x="0" y="0"/>
          <a:ext cx="0" cy="0"/>
          <a:chOff x="0" y="0"/>
          <a:chExt cx="0" cy="0"/>
        </a:xfrm>
      </p:grpSpPr>
      <p:sp>
        <p:nvSpPr>
          <p:cNvPr id="22" name="Rectangle 21"/>
          <p:cNvSpPr/>
          <p:nvPr/>
        </p:nvSpPr>
        <p:spPr>
          <a:xfrm>
            <a:off x="0" y="2844447"/>
            <a:ext cx="9144000" cy="1608072"/>
          </a:xfrm>
          <a:prstGeom prst="rect">
            <a:avLst/>
          </a:prstGeom>
          <a:solidFill>
            <a:schemeClr val="tx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defRPr/>
            </a:pPr>
            <a:r>
              <a:rPr lang="en-US" sz="4000" dirty="0">
                <a:latin typeface="Arial" panose="020B0604020202020204" pitchFamily="34" charset="0"/>
                <a:cs typeface="Arial" panose="020B0604020202020204" pitchFamily="34" charset="0"/>
              </a:rPr>
              <a:t>Discussion</a:t>
            </a:r>
            <a:endParaRPr kumimoji="0" lang="en-US" sz="40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cxnSp>
        <p:nvCxnSpPr>
          <p:cNvPr id="12" name="Straight Connector 11"/>
          <p:cNvCxnSpPr/>
          <p:nvPr/>
        </p:nvCxnSpPr>
        <p:spPr>
          <a:xfrm>
            <a:off x="457202" y="2866218"/>
            <a:ext cx="317492" cy="0"/>
          </a:xfrm>
          <a:prstGeom prst="line">
            <a:avLst/>
          </a:prstGeom>
          <a:ln w="50800">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3" name="Picture 12"/>
          <p:cNvPicPr>
            <a:picLocks noChangeAspect="1"/>
          </p:cNvPicPr>
          <p:nvPr/>
        </p:nvPicPr>
        <p:blipFill rotWithShape="1">
          <a:blip r:embed="rId3">
            <a:alphaModFix amt="20000"/>
            <a:extLst>
              <a:ext uri="{28A0092B-C50C-407E-A947-70E740481C1C}">
                <a14:useLocalDpi xmlns:a14="http://schemas.microsoft.com/office/drawing/2010/main" val="0"/>
              </a:ext>
            </a:extLst>
          </a:blip>
          <a:srcRect t="-1" r="27837" b="-3711"/>
          <a:stretch/>
        </p:blipFill>
        <p:spPr>
          <a:xfrm>
            <a:off x="6827998" y="2067566"/>
            <a:ext cx="2317071" cy="3055976"/>
          </a:xfrm>
          <a:prstGeom prst="rect">
            <a:avLst/>
          </a:prstGeom>
        </p:spPr>
      </p:pic>
      <p:sp>
        <p:nvSpPr>
          <p:cNvPr id="11" name="TextBox 10">
            <a:extLst>
              <a:ext uri="{FF2B5EF4-FFF2-40B4-BE49-F238E27FC236}">
                <a16:creationId xmlns:a16="http://schemas.microsoft.com/office/drawing/2014/main" id="{A9A4E125-786D-4F1E-8989-448859E5A65B}"/>
              </a:ext>
            </a:extLst>
          </p:cNvPr>
          <p:cNvSpPr txBox="1"/>
          <p:nvPr/>
        </p:nvSpPr>
        <p:spPr>
          <a:xfrm>
            <a:off x="94269" y="4657557"/>
            <a:ext cx="4600280" cy="456535"/>
          </a:xfrm>
          <a:prstGeom prst="rect">
            <a:avLst/>
          </a:prstGeom>
          <a:solidFill>
            <a:srgbClr val="005493"/>
          </a:solidFill>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1B2732"/>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4866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956D4-11C7-44E1-A79D-AFD7A9DAE925}"/>
              </a:ext>
            </a:extLst>
          </p:cNvPr>
          <p:cNvSpPr>
            <a:spLocks noGrp="1"/>
          </p:cNvSpPr>
          <p:nvPr>
            <p:ph sz="quarter" idx="10"/>
          </p:nvPr>
        </p:nvSpPr>
        <p:spPr>
          <a:xfrm>
            <a:off x="374653" y="1603892"/>
            <a:ext cx="7300056" cy="2600464"/>
          </a:xfrm>
        </p:spPr>
        <p:txBody>
          <a:bodyPr/>
          <a:lstStyle/>
          <a:p>
            <a:r>
              <a:rPr lang="en-US" sz="2000" dirty="0"/>
              <a:t>Join us for a six-part webinar series to help crisis centers build collaborative, sustainable relationships with tribal communities.  </a:t>
            </a:r>
          </a:p>
          <a:p>
            <a:endParaRPr lang="en-US" sz="2000" dirty="0"/>
          </a:p>
          <a:p>
            <a:r>
              <a:rPr lang="en-US" sz="2000" dirty="0"/>
              <a:t>Designed to support 988 Suicide &amp; Crisis Lifeline staff, this series can also be useful to other practitioners and providers working with people in crisis.</a:t>
            </a:r>
          </a:p>
          <a:p>
            <a:endParaRPr lang="en-US" dirty="0"/>
          </a:p>
        </p:txBody>
      </p:sp>
      <p:sp>
        <p:nvSpPr>
          <p:cNvPr id="4" name="Title 3">
            <a:extLst>
              <a:ext uri="{FF2B5EF4-FFF2-40B4-BE49-F238E27FC236}">
                <a16:creationId xmlns:a16="http://schemas.microsoft.com/office/drawing/2014/main" id="{CD2DCC43-512E-45E8-8569-794B075D9D48}"/>
              </a:ext>
            </a:extLst>
          </p:cNvPr>
          <p:cNvSpPr>
            <a:spLocks noGrp="1"/>
          </p:cNvSpPr>
          <p:nvPr>
            <p:ph type="title"/>
          </p:nvPr>
        </p:nvSpPr>
        <p:spPr>
          <a:xfrm>
            <a:off x="374653" y="234126"/>
            <a:ext cx="6366119" cy="795967"/>
          </a:xfrm>
        </p:spPr>
        <p:txBody>
          <a:bodyPr/>
          <a:lstStyle/>
          <a:p>
            <a:r>
              <a:rPr lang="en-US" dirty="0"/>
              <a:t>Collaborating with Tribal Communities:</a:t>
            </a:r>
            <a:br>
              <a:rPr lang="en-US" dirty="0"/>
            </a:br>
            <a:r>
              <a:rPr lang="en-US" dirty="0"/>
              <a:t>A Webinar Series </a:t>
            </a:r>
            <a:br>
              <a:rPr lang="en-US" dirty="0"/>
            </a:br>
            <a:endParaRPr lang="en-US" dirty="0"/>
          </a:p>
        </p:txBody>
      </p:sp>
      <p:sp>
        <p:nvSpPr>
          <p:cNvPr id="2" name="Footer Placeholder 1">
            <a:extLst>
              <a:ext uri="{FF2B5EF4-FFF2-40B4-BE49-F238E27FC236}">
                <a16:creationId xmlns:a16="http://schemas.microsoft.com/office/drawing/2014/main" id="{F757D5F8-15B2-DE90-D65E-73017DE7316F}"/>
              </a:ext>
            </a:extLst>
          </p:cNvPr>
          <p:cNvSpPr>
            <a:spLocks noGrp="1"/>
          </p:cNvSpPr>
          <p:nvPr>
            <p:ph type="ftr" sz="quarter" idx="11"/>
          </p:nvPr>
        </p:nvSpPr>
        <p:spPr/>
        <p:txBody>
          <a:bodyPr/>
          <a:lstStyle/>
          <a:p>
            <a:r>
              <a:rPr lang="en-US" dirty="0">
                <a:latin typeface="Arial" panose="020B0604020202020204" pitchFamily="34" charset="0"/>
                <a:ea typeface="Arial" charset="0"/>
                <a:cs typeface="Arial" panose="020B0604020202020204" pitchFamily="34" charset="0"/>
              </a:rPr>
              <a:t>Tribal and Indian Health Service Health Care Systems</a:t>
            </a:r>
            <a:endParaRPr lang="en-US" dirty="0">
              <a:latin typeface="+mn-lt"/>
            </a:endParaRPr>
          </a:p>
        </p:txBody>
      </p:sp>
      <p:sp>
        <p:nvSpPr>
          <p:cNvPr id="6" name="Slide Number Placeholder 5">
            <a:extLst>
              <a:ext uri="{FF2B5EF4-FFF2-40B4-BE49-F238E27FC236}">
                <a16:creationId xmlns:a16="http://schemas.microsoft.com/office/drawing/2014/main" id="{FC4C1D5D-08FE-5B6D-3357-FA28023B2123}"/>
              </a:ext>
            </a:extLst>
          </p:cNvPr>
          <p:cNvSpPr>
            <a:spLocks noGrp="1"/>
          </p:cNvSpPr>
          <p:nvPr>
            <p:ph type="sldNum" sz="quarter" idx="4"/>
          </p:nvPr>
        </p:nvSpPr>
        <p:spPr/>
        <p:txBody>
          <a:bodyPr/>
          <a:lstStyle/>
          <a:p>
            <a:fld id="{42782948-4DBE-204D-AB9E-B65E067054AE}" type="slidenum">
              <a:rPr lang="en-US" smtClean="0"/>
              <a:pPr/>
              <a:t>6</a:t>
            </a:fld>
            <a:endParaRPr lang="en-US"/>
          </a:p>
        </p:txBody>
      </p:sp>
    </p:spTree>
    <p:extLst>
      <p:ext uri="{BB962C8B-B14F-4D97-AF65-F5344CB8AC3E}">
        <p14:creationId xmlns:p14="http://schemas.microsoft.com/office/powerpoint/2010/main" val="1827820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587"/>
          <p:cNvSpPr>
            <a:spLocks noEditPoints="1"/>
          </p:cNvSpPr>
          <p:nvPr/>
        </p:nvSpPr>
        <p:spPr bwMode="auto">
          <a:xfrm rot="13500000">
            <a:off x="2248164" y="3343120"/>
            <a:ext cx="741629" cy="744260"/>
          </a:xfrm>
          <a:custGeom>
            <a:avLst/>
            <a:gdLst>
              <a:gd name="T0" fmla="*/ 256 w 512"/>
              <a:gd name="T1" fmla="*/ 512 h 512"/>
              <a:gd name="T2" fmla="*/ 512 w 512"/>
              <a:gd name="T3" fmla="*/ 256 h 512"/>
              <a:gd name="T4" fmla="*/ 256 w 512"/>
              <a:gd name="T5" fmla="*/ 0 h 512"/>
              <a:gd name="T6" fmla="*/ 0 w 512"/>
              <a:gd name="T7" fmla="*/ 256 h 512"/>
              <a:gd name="T8" fmla="*/ 256 w 512"/>
              <a:gd name="T9" fmla="*/ 512 h 512"/>
              <a:gd name="T10" fmla="*/ 256 w 512"/>
              <a:gd name="T11" fmla="*/ 48 h 512"/>
              <a:gd name="T12" fmla="*/ 464 w 512"/>
              <a:gd name="T13" fmla="*/ 256 h 512"/>
              <a:gd name="T14" fmla="*/ 256 w 512"/>
              <a:gd name="T15" fmla="*/ 464 h 512"/>
              <a:gd name="T16" fmla="*/ 48 w 512"/>
              <a:gd name="T17" fmla="*/ 256 h 512"/>
              <a:gd name="T18" fmla="*/ 256 w 512"/>
              <a:gd name="T19" fmla="*/ 48 h 512"/>
              <a:gd name="T20" fmla="*/ 320 w 512"/>
              <a:gd name="T21" fmla="*/ 384 h 512"/>
              <a:gd name="T22" fmla="*/ 352 w 512"/>
              <a:gd name="T23" fmla="*/ 352 h 512"/>
              <a:gd name="T24" fmla="*/ 320 w 512"/>
              <a:gd name="T25" fmla="*/ 320 h 512"/>
              <a:gd name="T26" fmla="*/ 237 w 512"/>
              <a:gd name="T27" fmla="*/ 320 h 512"/>
              <a:gd name="T28" fmla="*/ 375 w 512"/>
              <a:gd name="T29" fmla="*/ 183 h 512"/>
              <a:gd name="T30" fmla="*/ 375 w 512"/>
              <a:gd name="T31" fmla="*/ 137 h 512"/>
              <a:gd name="T32" fmla="*/ 352 w 512"/>
              <a:gd name="T33" fmla="*/ 128 h 512"/>
              <a:gd name="T34" fmla="*/ 329 w 512"/>
              <a:gd name="T35" fmla="*/ 137 h 512"/>
              <a:gd name="T36" fmla="*/ 192 w 512"/>
              <a:gd name="T37" fmla="*/ 275 h 512"/>
              <a:gd name="T38" fmla="*/ 192 w 512"/>
              <a:gd name="T39" fmla="*/ 192 h 512"/>
              <a:gd name="T40" fmla="*/ 160 w 512"/>
              <a:gd name="T41" fmla="*/ 160 h 512"/>
              <a:gd name="T42" fmla="*/ 128 w 512"/>
              <a:gd name="T43" fmla="*/ 192 h 512"/>
              <a:gd name="T44" fmla="*/ 128 w 512"/>
              <a:gd name="T45" fmla="*/ 384 h 512"/>
              <a:gd name="T46" fmla="*/ 320 w 512"/>
              <a:gd name="T47" fmla="*/ 38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2" h="512">
                <a:moveTo>
                  <a:pt x="256" y="512"/>
                </a:moveTo>
                <a:cubicBezTo>
                  <a:pt x="397" y="512"/>
                  <a:pt x="512" y="397"/>
                  <a:pt x="512" y="256"/>
                </a:cubicBezTo>
                <a:cubicBezTo>
                  <a:pt x="512" y="115"/>
                  <a:pt x="397" y="0"/>
                  <a:pt x="256" y="0"/>
                </a:cubicBezTo>
                <a:cubicBezTo>
                  <a:pt x="115" y="0"/>
                  <a:pt x="0" y="115"/>
                  <a:pt x="0" y="256"/>
                </a:cubicBezTo>
                <a:cubicBezTo>
                  <a:pt x="0" y="397"/>
                  <a:pt x="115" y="512"/>
                  <a:pt x="256" y="512"/>
                </a:cubicBezTo>
                <a:close/>
                <a:moveTo>
                  <a:pt x="256" y="48"/>
                </a:moveTo>
                <a:cubicBezTo>
                  <a:pt x="371" y="48"/>
                  <a:pt x="464" y="141"/>
                  <a:pt x="464" y="256"/>
                </a:cubicBezTo>
                <a:cubicBezTo>
                  <a:pt x="464" y="371"/>
                  <a:pt x="371" y="464"/>
                  <a:pt x="256" y="464"/>
                </a:cubicBezTo>
                <a:cubicBezTo>
                  <a:pt x="141" y="464"/>
                  <a:pt x="48" y="371"/>
                  <a:pt x="48" y="256"/>
                </a:cubicBezTo>
                <a:cubicBezTo>
                  <a:pt x="48" y="141"/>
                  <a:pt x="141" y="48"/>
                  <a:pt x="256" y="48"/>
                </a:cubicBezTo>
                <a:close/>
                <a:moveTo>
                  <a:pt x="320" y="384"/>
                </a:moveTo>
                <a:cubicBezTo>
                  <a:pt x="338" y="384"/>
                  <a:pt x="352" y="370"/>
                  <a:pt x="352" y="352"/>
                </a:cubicBezTo>
                <a:cubicBezTo>
                  <a:pt x="352" y="334"/>
                  <a:pt x="338" y="320"/>
                  <a:pt x="320" y="320"/>
                </a:cubicBezTo>
                <a:cubicBezTo>
                  <a:pt x="237" y="320"/>
                  <a:pt x="237" y="320"/>
                  <a:pt x="237" y="320"/>
                </a:cubicBezTo>
                <a:cubicBezTo>
                  <a:pt x="375" y="183"/>
                  <a:pt x="375" y="183"/>
                  <a:pt x="375" y="183"/>
                </a:cubicBezTo>
                <a:cubicBezTo>
                  <a:pt x="387" y="170"/>
                  <a:pt x="387" y="150"/>
                  <a:pt x="375" y="137"/>
                </a:cubicBezTo>
                <a:cubicBezTo>
                  <a:pt x="368" y="131"/>
                  <a:pt x="360" y="128"/>
                  <a:pt x="352" y="128"/>
                </a:cubicBezTo>
                <a:cubicBezTo>
                  <a:pt x="344" y="128"/>
                  <a:pt x="336" y="131"/>
                  <a:pt x="329" y="137"/>
                </a:cubicBezTo>
                <a:cubicBezTo>
                  <a:pt x="192" y="275"/>
                  <a:pt x="192" y="275"/>
                  <a:pt x="192" y="275"/>
                </a:cubicBezTo>
                <a:cubicBezTo>
                  <a:pt x="192" y="192"/>
                  <a:pt x="192" y="192"/>
                  <a:pt x="192" y="192"/>
                </a:cubicBezTo>
                <a:cubicBezTo>
                  <a:pt x="192" y="174"/>
                  <a:pt x="178" y="160"/>
                  <a:pt x="160" y="160"/>
                </a:cubicBezTo>
                <a:cubicBezTo>
                  <a:pt x="142" y="160"/>
                  <a:pt x="128" y="174"/>
                  <a:pt x="128" y="192"/>
                </a:cubicBezTo>
                <a:cubicBezTo>
                  <a:pt x="128" y="384"/>
                  <a:pt x="128" y="384"/>
                  <a:pt x="128" y="384"/>
                </a:cubicBezTo>
                <a:lnTo>
                  <a:pt x="320" y="384"/>
                </a:lnTo>
                <a:close/>
              </a:path>
            </a:pathLst>
          </a:custGeom>
          <a:solidFill>
            <a:schemeClr val="bg1">
              <a:alpha val="15000"/>
            </a:schemeClr>
          </a:solidFill>
          <a:ln>
            <a:noFill/>
          </a:ln>
        </p:spPr>
        <p:txBody>
          <a:bodyPr vert="horz" wrap="square" lIns="90712" tIns="45356" rIns="90712" bIns="45356" numCol="1" anchor="t" anchorCtr="0" compatLnSpc="1">
            <a:prstTxWarp prst="textNoShape">
              <a:avLst/>
            </a:prstTxWarp>
          </a:bodyPr>
          <a:lstStyle/>
          <a:p>
            <a:endParaRPr lang="en-US" sz="1787"/>
          </a:p>
        </p:txBody>
      </p:sp>
      <p:sp>
        <p:nvSpPr>
          <p:cNvPr id="4" name="Content Placeholder 3"/>
          <p:cNvSpPr>
            <a:spLocks noGrp="1"/>
          </p:cNvSpPr>
          <p:nvPr>
            <p:ph sz="quarter" idx="10"/>
          </p:nvPr>
        </p:nvSpPr>
        <p:spPr>
          <a:xfrm>
            <a:off x="364565" y="1309599"/>
            <a:ext cx="8550311" cy="3683949"/>
          </a:xfrm>
        </p:spPr>
        <p:txBody>
          <a:bodyPr/>
          <a:lstStyle/>
          <a:p>
            <a:r>
              <a:rPr lang="en-US" altLang="en-US" sz="2000" strike="sngStrike" dirty="0"/>
              <a:t>January 24, 2023 - Building Meaningful and Lasting Relationships with Tribal Communities</a:t>
            </a:r>
          </a:p>
          <a:p>
            <a:r>
              <a:rPr lang="en-US" altLang="en-US" sz="2000" strike="sngStrike" dirty="0"/>
              <a:t>February 21, 2023 - Cultural Humility</a:t>
            </a:r>
          </a:p>
          <a:p>
            <a:r>
              <a:rPr lang="en-US" altLang="en-US" sz="2000" strike="sngStrike" dirty="0"/>
              <a:t>March 21, 2023 - A Trauma-Informed Approach to Working with Tribes</a:t>
            </a:r>
          </a:p>
          <a:p>
            <a:r>
              <a:rPr lang="en-US" altLang="en-US" sz="2000" strike="sngStrike" dirty="0"/>
              <a:t>May 23, 2023 - Tribal and Indian Health Service Health Care Systems</a:t>
            </a:r>
          </a:p>
          <a:p>
            <a:r>
              <a:rPr lang="en-US" altLang="en-US" sz="2000" dirty="0">
                <a:solidFill>
                  <a:schemeClr val="tx2"/>
                </a:solidFill>
              </a:rPr>
              <a:t>July 18, 2023 - Tribal Sovereignty</a:t>
            </a:r>
          </a:p>
          <a:p>
            <a:r>
              <a:rPr lang="en-US" altLang="en-US" sz="2000" dirty="0">
                <a:solidFill>
                  <a:schemeClr val="tx2"/>
                </a:solidFill>
              </a:rPr>
              <a:t>August 22, 2023 - Know Before You Go! Jurisdictional Considerations</a:t>
            </a:r>
          </a:p>
          <a:p>
            <a:endParaRPr lang="en-US" altLang="en-US" dirty="0"/>
          </a:p>
        </p:txBody>
      </p:sp>
      <p:sp>
        <p:nvSpPr>
          <p:cNvPr id="3" name="Title 2"/>
          <p:cNvSpPr>
            <a:spLocks noGrp="1"/>
          </p:cNvSpPr>
          <p:nvPr>
            <p:ph type="title"/>
          </p:nvPr>
        </p:nvSpPr>
        <p:spPr>
          <a:xfrm>
            <a:off x="364565" y="234126"/>
            <a:ext cx="8550311" cy="769921"/>
          </a:xfrm>
        </p:spPr>
        <p:txBody>
          <a:bodyPr anchor="t" anchorCtr="0"/>
          <a:lstStyle/>
          <a:p>
            <a:r>
              <a:rPr lang="en-US"/>
              <a:t>Collaborating with </a:t>
            </a:r>
            <a:r>
              <a:rPr lang="en-US" dirty="0"/>
              <a:t>Tribal Communities: </a:t>
            </a:r>
            <a:br>
              <a:rPr lang="en-US" dirty="0"/>
            </a:br>
            <a:r>
              <a:rPr lang="en-US" dirty="0"/>
              <a:t>A Webinar Series</a:t>
            </a:r>
          </a:p>
        </p:txBody>
      </p:sp>
      <p:sp>
        <p:nvSpPr>
          <p:cNvPr id="2" name="Footer Placeholder 1">
            <a:extLst>
              <a:ext uri="{FF2B5EF4-FFF2-40B4-BE49-F238E27FC236}">
                <a16:creationId xmlns:a16="http://schemas.microsoft.com/office/drawing/2014/main" id="{3F18A064-CA87-96C1-DF77-9CA37E428C30}"/>
              </a:ext>
            </a:extLst>
          </p:cNvPr>
          <p:cNvSpPr>
            <a:spLocks noGrp="1"/>
          </p:cNvSpPr>
          <p:nvPr>
            <p:ph type="ftr" sz="quarter" idx="11"/>
          </p:nvPr>
        </p:nvSpPr>
        <p:spPr/>
        <p:txBody>
          <a:bodyPr/>
          <a:lstStyle/>
          <a:p>
            <a:r>
              <a:rPr lang="en-US" dirty="0">
                <a:latin typeface="Arial" panose="020B0604020202020204" pitchFamily="34" charset="0"/>
                <a:ea typeface="Arial" charset="0"/>
                <a:cs typeface="Arial" panose="020B0604020202020204" pitchFamily="34" charset="0"/>
              </a:rPr>
              <a:t>Tribal and Indian Health Service Health Care Systems</a:t>
            </a:r>
            <a:endParaRPr lang="en-US" dirty="0">
              <a:latin typeface="+mn-lt"/>
            </a:endParaRPr>
          </a:p>
        </p:txBody>
      </p:sp>
      <p:sp>
        <p:nvSpPr>
          <p:cNvPr id="5" name="Slide Number Placeholder 4">
            <a:extLst>
              <a:ext uri="{FF2B5EF4-FFF2-40B4-BE49-F238E27FC236}">
                <a16:creationId xmlns:a16="http://schemas.microsoft.com/office/drawing/2014/main" id="{7659E5B4-575D-2A9C-CC5B-9CBA8051E673}"/>
              </a:ext>
            </a:extLst>
          </p:cNvPr>
          <p:cNvSpPr>
            <a:spLocks noGrp="1"/>
          </p:cNvSpPr>
          <p:nvPr>
            <p:ph type="sldNum" sz="quarter" idx="4"/>
          </p:nvPr>
        </p:nvSpPr>
        <p:spPr/>
        <p:txBody>
          <a:bodyPr/>
          <a:lstStyle/>
          <a:p>
            <a:fld id="{42782948-4DBE-204D-AB9E-B65E067054AE}" type="slidenum">
              <a:rPr lang="en-US" smtClean="0"/>
              <a:pPr/>
              <a:t>7</a:t>
            </a:fld>
            <a:endParaRPr lang="en-US"/>
          </a:p>
        </p:txBody>
      </p:sp>
    </p:spTree>
    <p:extLst>
      <p:ext uri="{BB962C8B-B14F-4D97-AF65-F5344CB8AC3E}">
        <p14:creationId xmlns:p14="http://schemas.microsoft.com/office/powerpoint/2010/main" val="318842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371102" y="2571750"/>
            <a:ext cx="4566657" cy="1817368"/>
          </a:xfrm>
          <a:prstGeom prst="rect">
            <a:avLst/>
          </a:prstGeom>
        </p:spPr>
        <p:txBody>
          <a:bodyPr vert="horz" lIns="90712" tIns="45356" rIns="90712" bIns="45356" rtlCol="0" anchor="t">
            <a:noAutofit/>
          </a:bodyPr>
          <a:lstStyle>
            <a:lvl1pPr algn="l" defTabSz="914400" rtl="0" eaLnBrk="1" latinLnBrk="0" hangingPunct="1">
              <a:lnSpc>
                <a:spcPct val="100000"/>
              </a:lnSpc>
              <a:spcBef>
                <a:spcPct val="0"/>
              </a:spcBef>
              <a:buNone/>
              <a:defRPr sz="3000" b="1" i="0" kern="1200" baseline="0">
                <a:solidFill>
                  <a:schemeClr val="tx2"/>
                </a:solidFill>
                <a:latin typeface="Arial"/>
                <a:ea typeface="Open Sans Light" panose="020B0306030504020204" pitchFamily="34" charset="0"/>
                <a:cs typeface="Arial Narrow Bold"/>
              </a:defRPr>
            </a:lvl1pPr>
          </a:lstStyle>
          <a:p>
            <a:r>
              <a:rPr lang="en-US" sz="1400" b="0" dirty="0">
                <a:solidFill>
                  <a:schemeClr val="tx1"/>
                </a:solidFill>
                <a:latin typeface="Arial" charset="0"/>
                <a:ea typeface="Arial" charset="0"/>
                <a:cs typeface="Arial" charset="0"/>
              </a:rPr>
              <a:t>Glenna P. </a:t>
            </a:r>
            <a:r>
              <a:rPr lang="en-US" sz="1400" b="0" dirty="0" err="1">
                <a:solidFill>
                  <a:schemeClr val="tx1"/>
                </a:solidFill>
                <a:latin typeface="Arial" charset="0"/>
                <a:ea typeface="Arial" charset="0"/>
                <a:cs typeface="Arial" charset="0"/>
              </a:rPr>
              <a:t>Stumblingbear</a:t>
            </a:r>
            <a:r>
              <a:rPr lang="en-US" sz="1400" b="0" dirty="0">
                <a:solidFill>
                  <a:schemeClr val="tx1"/>
                </a:solidFill>
                <a:latin typeface="Arial" charset="0"/>
                <a:ea typeface="Arial" charset="0"/>
                <a:cs typeface="Arial" charset="0"/>
              </a:rPr>
              <a:t>-Riddle, PhD (Khoiye-hayn-ee)</a:t>
            </a:r>
          </a:p>
          <a:p>
            <a:r>
              <a:rPr lang="en-US" sz="1400" b="0" dirty="0">
                <a:solidFill>
                  <a:schemeClr val="tx1"/>
                </a:solidFill>
                <a:latin typeface="Arial" charset="0"/>
                <a:ea typeface="Arial" charset="0"/>
                <a:cs typeface="Arial" charset="0"/>
                <a:hlinkClick r:id="rId3"/>
              </a:rPr>
              <a:t>gpsr.phd@rtribalroots.com</a:t>
            </a:r>
            <a:endParaRPr lang="en-US" sz="1400" b="0" dirty="0">
              <a:solidFill>
                <a:schemeClr val="tx1"/>
              </a:solidFill>
              <a:latin typeface="Arial" charset="0"/>
              <a:ea typeface="Arial" charset="0"/>
              <a:cs typeface="Arial" charset="0"/>
            </a:endParaRPr>
          </a:p>
          <a:p>
            <a:endParaRPr lang="en-US" sz="1400" b="0" dirty="0">
              <a:solidFill>
                <a:schemeClr val="tx1"/>
              </a:solidFill>
              <a:latin typeface="Arial" charset="0"/>
              <a:ea typeface="Arial" charset="0"/>
              <a:cs typeface="Arial" charset="0"/>
            </a:endParaRPr>
          </a:p>
          <a:p>
            <a:r>
              <a:rPr lang="en-US" sz="1400" b="0" dirty="0">
                <a:solidFill>
                  <a:schemeClr val="tx1"/>
                </a:solidFill>
                <a:latin typeface="Arial" charset="0"/>
                <a:ea typeface="Arial" charset="0"/>
                <a:cs typeface="Arial" charset="0"/>
              </a:rPr>
              <a:t>Pamela End of Horn, DSW, LICSW (Oglala Lakota)</a:t>
            </a:r>
          </a:p>
          <a:p>
            <a:r>
              <a:rPr lang="en-US" sz="1400" b="0" dirty="0">
                <a:solidFill>
                  <a:schemeClr val="tx1"/>
                </a:solidFill>
                <a:latin typeface="Arial" charset="0"/>
                <a:ea typeface="Arial" charset="0"/>
                <a:cs typeface="Arial" charset="0"/>
                <a:hlinkClick r:id="rId4"/>
              </a:rPr>
              <a:t>pamela.endofhorn@ihs.gov</a:t>
            </a:r>
            <a:endParaRPr lang="en-US" sz="1400" b="0" dirty="0">
              <a:solidFill>
                <a:schemeClr val="tx1"/>
              </a:solidFill>
              <a:latin typeface="Arial" charset="0"/>
              <a:ea typeface="Arial" charset="0"/>
              <a:cs typeface="Arial" charset="0"/>
            </a:endParaRPr>
          </a:p>
          <a:p>
            <a:endParaRPr lang="en-US" sz="1400" b="0" dirty="0">
              <a:solidFill>
                <a:schemeClr val="tx1"/>
              </a:solidFill>
              <a:latin typeface="Arial" charset="0"/>
              <a:ea typeface="Arial" charset="0"/>
              <a:cs typeface="Arial" charset="0"/>
            </a:endParaRPr>
          </a:p>
          <a:p>
            <a:r>
              <a:rPr lang="en-US" sz="1400" b="0" dirty="0">
                <a:solidFill>
                  <a:schemeClr val="tx1"/>
                </a:solidFill>
                <a:latin typeface="Arial" charset="0"/>
                <a:ea typeface="Arial" charset="0"/>
                <a:cs typeface="Arial" charset="0"/>
              </a:rPr>
              <a:t>Anitra Warrior, PhD</a:t>
            </a:r>
          </a:p>
          <a:p>
            <a:r>
              <a:rPr lang="en-US" sz="1400" b="0" dirty="0">
                <a:solidFill>
                  <a:schemeClr val="tx1"/>
                </a:solidFill>
                <a:latin typeface="Arial" charset="0"/>
                <a:ea typeface="Arial" charset="0"/>
                <a:cs typeface="Arial" charset="0"/>
                <a:hlinkClick r:id="rId5"/>
              </a:rPr>
              <a:t>dr.warrior@morningstar-counseling.com</a:t>
            </a:r>
            <a:endParaRPr lang="en-US" sz="1400" b="0" dirty="0">
              <a:solidFill>
                <a:schemeClr val="tx1"/>
              </a:solidFill>
              <a:latin typeface="Arial" charset="0"/>
              <a:ea typeface="Arial" charset="0"/>
              <a:cs typeface="Arial" charset="0"/>
            </a:endParaRPr>
          </a:p>
          <a:p>
            <a:pPr defTabSz="914378"/>
            <a:endParaRPr lang="en-US" sz="1389" b="0" dirty="0">
              <a:solidFill>
                <a:srgbClr val="373737"/>
              </a:solidFill>
              <a:latin typeface="Arial" charset="0"/>
              <a:ea typeface="Arial" charset="0"/>
              <a:cs typeface="Arial" charset="0"/>
            </a:endParaRPr>
          </a:p>
        </p:txBody>
      </p:sp>
      <p:sp>
        <p:nvSpPr>
          <p:cNvPr id="17" name="Text Placeholder 5"/>
          <p:cNvSpPr txBox="1">
            <a:spLocks/>
          </p:cNvSpPr>
          <p:nvPr/>
        </p:nvSpPr>
        <p:spPr>
          <a:xfrm>
            <a:off x="371103" y="1414816"/>
            <a:ext cx="6288977" cy="487616"/>
          </a:xfrm>
          <a:prstGeom prst="rect">
            <a:avLst/>
          </a:prstGeom>
          <a:effectLst/>
        </p:spPr>
        <p:txBody>
          <a:bodyPr>
            <a:noAutofit/>
          </a:bodyPr>
          <a:lstStyle>
            <a:lvl1pPr marL="0" indent="0" algn="l" defTabSz="457200" rtl="0" eaLnBrk="1" latinLnBrk="0" hangingPunct="1">
              <a:spcBef>
                <a:spcPts val="0"/>
              </a:spcBef>
              <a:spcAft>
                <a:spcPts val="800"/>
              </a:spcAft>
              <a:buFont typeface="Arial"/>
              <a:buNone/>
              <a:defRPr sz="2000" b="1" i="0" kern="1200" baseline="0">
                <a:solidFill>
                  <a:schemeClr val="bg1"/>
                </a:solidFill>
                <a:latin typeface="arial" charset="0"/>
                <a:ea typeface="+mn-ea"/>
                <a:cs typeface="Gill Sans MT"/>
              </a:defRPr>
            </a:lvl1pPr>
            <a:lvl2pPr marL="684213" indent="-230188" algn="l" defTabSz="457200" rtl="0" eaLnBrk="1" latinLnBrk="0" hangingPunct="1">
              <a:spcBef>
                <a:spcPts val="0"/>
              </a:spcBef>
              <a:spcAft>
                <a:spcPts val="800"/>
              </a:spcAft>
              <a:buFont typeface="Arial"/>
              <a:buChar char="–"/>
              <a:defRPr sz="1600" b="0" i="0" kern="1200">
                <a:solidFill>
                  <a:srgbClr val="6C6463"/>
                </a:solidFill>
                <a:latin typeface="Gill Sans MT"/>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57189">
              <a:spcAft>
                <a:spcPts val="0"/>
              </a:spcAft>
            </a:pPr>
            <a:r>
              <a:rPr lang="en-US" sz="2700" dirty="0">
                <a:solidFill>
                  <a:srgbClr val="373737"/>
                </a:solidFill>
                <a:cs typeface="Arial" charset="0"/>
              </a:rPr>
              <a:t>Thank you!</a:t>
            </a:r>
          </a:p>
        </p:txBody>
      </p:sp>
      <p:cxnSp>
        <p:nvCxnSpPr>
          <p:cNvPr id="26" name="Straight Connector 25"/>
          <p:cNvCxnSpPr/>
          <p:nvPr/>
        </p:nvCxnSpPr>
        <p:spPr>
          <a:xfrm>
            <a:off x="466087" y="2457727"/>
            <a:ext cx="317492" cy="0"/>
          </a:xfrm>
          <a:prstGeom prst="line">
            <a:avLst/>
          </a:prstGeom>
          <a:ln w="5080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A2830764-11EB-11CC-C373-DB52433AC905}"/>
              </a:ext>
            </a:extLst>
          </p:cNvPr>
          <p:cNvSpPr txBox="1"/>
          <p:nvPr/>
        </p:nvSpPr>
        <p:spPr>
          <a:xfrm>
            <a:off x="5064270" y="3084283"/>
            <a:ext cx="3708628" cy="400110"/>
          </a:xfrm>
          <a:prstGeom prst="rect">
            <a:avLst/>
          </a:prstGeom>
          <a:noFill/>
        </p:spPr>
        <p:txBody>
          <a:bodyPr wrap="square">
            <a:spAutoFit/>
          </a:bodyPr>
          <a:lstStyle/>
          <a:p>
            <a:pPr defTabSz="457189"/>
            <a:r>
              <a:rPr lang="en-US" sz="2000" dirty="0">
                <a:solidFill>
                  <a:srgbClr val="373737"/>
                </a:solidFill>
                <a:latin typeface="Arial" panose="020B0604020202020204"/>
                <a:cs typeface="Arial" charset="0"/>
              </a:rPr>
              <a:t>Subscribe to the </a:t>
            </a:r>
            <a:r>
              <a:rPr lang="en-US" sz="2000" i="1" dirty="0">
                <a:solidFill>
                  <a:srgbClr val="0065A4"/>
                </a:solidFill>
                <a:latin typeface="Arial" panose="020B0604020202020204"/>
                <a:cs typeface="Arial" charset="0"/>
              </a:rPr>
              <a:t>Weekly Spark</a:t>
            </a:r>
          </a:p>
        </p:txBody>
      </p:sp>
      <p:sp>
        <p:nvSpPr>
          <p:cNvPr id="5" name="TextBox 4">
            <a:extLst>
              <a:ext uri="{FF2B5EF4-FFF2-40B4-BE49-F238E27FC236}">
                <a16:creationId xmlns:a16="http://schemas.microsoft.com/office/drawing/2014/main" id="{EDE6C62D-FED4-4555-F8B0-C8207B4EF83F}"/>
              </a:ext>
            </a:extLst>
          </p:cNvPr>
          <p:cNvSpPr txBox="1"/>
          <p:nvPr/>
        </p:nvSpPr>
        <p:spPr>
          <a:xfrm>
            <a:off x="5064270" y="3438381"/>
            <a:ext cx="3708628" cy="738664"/>
          </a:xfrm>
          <a:prstGeom prst="rect">
            <a:avLst/>
          </a:prstGeom>
          <a:noFill/>
        </p:spPr>
        <p:txBody>
          <a:bodyPr wrap="square">
            <a:spAutoFit/>
          </a:bodyPr>
          <a:lstStyle/>
          <a:p>
            <a:pPr defTabSz="457189"/>
            <a:r>
              <a:rPr lang="en-US" sz="1400" dirty="0">
                <a:solidFill>
                  <a:srgbClr val="373737"/>
                </a:solidFill>
                <a:latin typeface="Arial" panose="020B0604020202020204"/>
                <a:cs typeface="Arial" charset="0"/>
              </a:rPr>
              <a:t>Sign up to receive the latest news, research, and announcements from SPRC delivered to your inbox.</a:t>
            </a:r>
          </a:p>
        </p:txBody>
      </p:sp>
      <p:pic>
        <p:nvPicPr>
          <p:cNvPr id="6" name="Picture 5" descr="Qr code&#10;&#10;Description automatically generated">
            <a:extLst>
              <a:ext uri="{FF2B5EF4-FFF2-40B4-BE49-F238E27FC236}">
                <a16:creationId xmlns:a16="http://schemas.microsoft.com/office/drawing/2014/main" id="{AC1220EB-7A89-779F-98FE-FB132CD259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95840" y="679688"/>
            <a:ext cx="2445488" cy="2445488"/>
          </a:xfrm>
          <a:prstGeom prst="rect">
            <a:avLst/>
          </a:prstGeom>
        </p:spPr>
      </p:pic>
    </p:spTree>
    <p:extLst>
      <p:ext uri="{BB962C8B-B14F-4D97-AF65-F5344CB8AC3E}">
        <p14:creationId xmlns:p14="http://schemas.microsoft.com/office/powerpoint/2010/main" val="1126641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6.9-Template_12.7.2016">
  <a:themeElements>
    <a:clrScheme name="SPRC Theme Colors">
      <a:dk1>
        <a:srgbClr val="373737"/>
      </a:dk1>
      <a:lt1>
        <a:srgbClr val="FFFFFF"/>
      </a:lt1>
      <a:dk2>
        <a:srgbClr val="0065A4"/>
      </a:dk2>
      <a:lt2>
        <a:srgbClr val="49A92F"/>
      </a:lt2>
      <a:accent1>
        <a:srgbClr val="F2BF05"/>
      </a:accent1>
      <a:accent2>
        <a:srgbClr val="E0DFDA"/>
      </a:accent2>
      <a:accent3>
        <a:srgbClr val="4B4B4B"/>
      </a:accent3>
      <a:accent4>
        <a:srgbClr val="000000"/>
      </a:accent4>
      <a:accent5>
        <a:srgbClr val="EBECE8"/>
      </a:accent5>
      <a:accent6>
        <a:srgbClr val="0065A4"/>
      </a:accent6>
      <a:hlink>
        <a:srgbClr val="0064A4"/>
      </a:hlink>
      <a:folHlink>
        <a:srgbClr val="4B4B4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PRC Presentation Template (simplified version) [Read-Only]" id="{C420012B-2FFD-4859-853A-18059A27EF95}" vid="{DEEC6732-41E6-40F7-B199-99D59A363760}"/>
    </a:ext>
  </a:extLst>
</a:theme>
</file>

<file path=ppt/theme/theme2.xml><?xml version="1.0" encoding="utf-8"?>
<a:theme xmlns:a="http://schemas.openxmlformats.org/drawingml/2006/main" name="1_16.9-Template_12.7.2016">
  <a:themeElements>
    <a:clrScheme name="SPRC Theme Colors">
      <a:dk1>
        <a:srgbClr val="373737"/>
      </a:dk1>
      <a:lt1>
        <a:srgbClr val="FFFFFF"/>
      </a:lt1>
      <a:dk2>
        <a:srgbClr val="0065A4"/>
      </a:dk2>
      <a:lt2>
        <a:srgbClr val="49A92F"/>
      </a:lt2>
      <a:accent1>
        <a:srgbClr val="F2BF05"/>
      </a:accent1>
      <a:accent2>
        <a:srgbClr val="E0DFDA"/>
      </a:accent2>
      <a:accent3>
        <a:srgbClr val="4B4B4B"/>
      </a:accent3>
      <a:accent4>
        <a:srgbClr val="000000"/>
      </a:accent4>
      <a:accent5>
        <a:srgbClr val="EBECE8"/>
      </a:accent5>
      <a:accent6>
        <a:srgbClr val="0065A4"/>
      </a:accent6>
      <a:hlink>
        <a:srgbClr val="0064A4"/>
      </a:hlink>
      <a:folHlink>
        <a:srgbClr val="4B4B4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and Acknowledgement" id="{DA1EDFC6-91AE-4A8B-8D5B-32F15E0D51D8}" vid="{C8FEF59D-2D18-4852-8214-93A3435FD05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981ECC0E692C48A0B148E61CFECC3A" ma:contentTypeVersion="9" ma:contentTypeDescription="Create a new document." ma:contentTypeScope="" ma:versionID="0593852a050ce7f24b9627be6267e16c">
  <xsd:schema xmlns:xsd="http://www.w3.org/2001/XMLSchema" xmlns:xs="http://www.w3.org/2001/XMLSchema" xmlns:p="http://schemas.microsoft.com/office/2006/metadata/properties" xmlns:ns3="966e68ee-ec3c-4f12-bd4f-fedbbec8de0b" targetNamespace="http://schemas.microsoft.com/office/2006/metadata/properties" ma:root="true" ma:fieldsID="3e9d19c47209c3beb13cc05d6758ccf2" ns3:_="">
    <xsd:import namespace="966e68ee-ec3c-4f12-bd4f-fedbbec8de0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e68ee-ec3c-4f12-bd4f-fedbbec8d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984C78-A9C2-45F6-8C10-BBC9DF57E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e68ee-ec3c-4f12-bd4f-fedbbec8de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FA7C83-463D-423D-A8F0-2616526B67B0}">
  <ds:schemaRefs>
    <ds:schemaRef ds:uri="http://www.w3.org/XML/1998/namespace"/>
    <ds:schemaRef ds:uri="http://purl.org/dc/elements/1.1/"/>
    <ds:schemaRef ds:uri="http://schemas.microsoft.com/office/2006/documentManagement/types"/>
    <ds:schemaRef ds:uri="http://schemas.microsoft.com/office/infopath/2007/PartnerControls"/>
    <ds:schemaRef ds:uri="966e68ee-ec3c-4f12-bd4f-fedbbec8de0b"/>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D9C9BBD-35C3-45A2-BE13-0A8ACB8D81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SPRC Presentation Template (simplified version)</Template>
  <TotalTime>4243</TotalTime>
  <Words>638</Words>
  <Application>Microsoft Office PowerPoint</Application>
  <PresentationFormat>On-screen Show (16:9)</PresentationFormat>
  <Paragraphs>55</Paragraphs>
  <Slides>8</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Arial</vt:lpstr>
      <vt:lpstr>Arial</vt:lpstr>
      <vt:lpstr>Calibri</vt:lpstr>
      <vt:lpstr>Calibri Light</vt:lpstr>
      <vt:lpstr>Gill Sans MT</vt:lpstr>
      <vt:lpstr>Times New Roman</vt:lpstr>
      <vt:lpstr>16.9-Template_12.7.2016</vt:lpstr>
      <vt:lpstr>1_16.9-Template_12.7.2016</vt:lpstr>
      <vt:lpstr>PowerPoint Presentation</vt:lpstr>
      <vt:lpstr>Funding and Disclaimer</vt:lpstr>
      <vt:lpstr>About SPRC</vt:lpstr>
      <vt:lpstr>Land Acknowledgement</vt:lpstr>
      <vt:lpstr>PowerPoint Presentation</vt:lpstr>
      <vt:lpstr>Collaborating with Tribal Communities: A Webinar Series  </vt:lpstr>
      <vt:lpstr>Collaborating with Tribal Communities:  A Webinar Series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Lafromboise, Terrance</dc:creator>
  <cp:keywords/>
  <dc:description/>
  <cp:lastModifiedBy>Laura Smoak</cp:lastModifiedBy>
  <cp:revision>15</cp:revision>
  <dcterms:created xsi:type="dcterms:W3CDTF">2023-02-28T06:48:39Z</dcterms:created>
  <dcterms:modified xsi:type="dcterms:W3CDTF">2023-05-02T19:33:18Z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0x010100BB981ECC0E692C48A0B148E61CFECC3A</vt:lpwstr>
  </property>
  <property fmtid="{D5CDD505-2E9C-101B-9397-08002B2CF9AE}" pid="3" name="AuthorIds_UIVersion_10240">
    <vt:lpwstr>573</vt:lpwstr>
  </property>
  <property fmtid="{D5CDD505-2E9C-101B-9397-08002B2CF9AE}" pid="4" name="AuthorIds_UIVersion_512">
    <vt:lpwstr>566</vt:lpwstr>
  </property>
</Properties>
</file>